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0"/>
  </p:notesMasterIdLst>
  <p:sldIdLst>
    <p:sldId id="272" r:id="rId2"/>
    <p:sldId id="5077" r:id="rId3"/>
    <p:sldId id="5078" r:id="rId4"/>
    <p:sldId id="5080" r:id="rId5"/>
    <p:sldId id="5081" r:id="rId6"/>
    <p:sldId id="256" r:id="rId7"/>
    <p:sldId id="5082" r:id="rId8"/>
    <p:sldId id="357" r:id="rId9"/>
    <p:sldId id="5086" r:id="rId10"/>
    <p:sldId id="358" r:id="rId11"/>
    <p:sldId id="5087" r:id="rId12"/>
    <p:sldId id="359" r:id="rId13"/>
    <p:sldId id="5088" r:id="rId14"/>
    <p:sldId id="360" r:id="rId15"/>
    <p:sldId id="349" r:id="rId16"/>
    <p:sldId id="344" r:id="rId17"/>
    <p:sldId id="329" r:id="rId18"/>
    <p:sldId id="269" r:id="rId19"/>
  </p:sldIdLst>
  <p:sldSz cx="12192000" cy="6858000"/>
  <p:notesSz cx="6858000" cy="9144000"/>
  <p:embeddedFontLst>
    <p:embeddedFont>
      <p:font typeface="Aptos" panose="020B0004020202020204" pitchFamily="3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GT Pressura" pitchFamily="2" charset="77"/>
      <p:regular r:id="rId29"/>
      <p:bold r:id="rId30"/>
      <p:italic r:id="rId31"/>
      <p:boldItalic r:id="rId32"/>
    </p:embeddedFont>
    <p:embeddedFont>
      <p:font typeface="GT Pressura Text" pitchFamily="2" charset="77"/>
      <p:regular r:id="rId33"/>
      <p:italic r:id="rId34"/>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836"/>
    <p:restoredTop sz="90125"/>
  </p:normalViewPr>
  <p:slideViewPr>
    <p:cSldViewPr snapToGrid="0">
      <p:cViewPr varScale="1">
        <p:scale>
          <a:sx n="166" d="100"/>
          <a:sy n="166" d="100"/>
        </p:scale>
        <p:origin x="235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42C132-2F0A-9441-9385-D2D7561E9C1C}" type="datetimeFigureOut">
              <a:rPr lang="nl-NL" smtClean="0"/>
              <a:t>04-03-2024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D39A46-7C45-544D-AA66-25BDF7D977F5}" type="slidenum">
              <a:rPr lang="nl-NL" smtClean="0"/>
              <a:t>‹nr.›</a:t>
            </a:fld>
            <a:endParaRPr lang="nl-NL"/>
          </a:p>
        </p:txBody>
      </p:sp>
    </p:spTree>
    <p:extLst>
      <p:ext uri="{BB962C8B-B14F-4D97-AF65-F5344CB8AC3E}">
        <p14:creationId xmlns:p14="http://schemas.microsoft.com/office/powerpoint/2010/main" val="504928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olidFill>
                  <a:srgbClr val="FF0000"/>
                </a:solidFill>
              </a:rPr>
              <a:t>STATEMENT/VRAAG</a:t>
            </a:r>
          </a:p>
        </p:txBody>
      </p:sp>
      <p:sp>
        <p:nvSpPr>
          <p:cNvPr id="4" name="Tijdelijke aanduiding voor dianummer 3"/>
          <p:cNvSpPr>
            <a:spLocks noGrp="1"/>
          </p:cNvSpPr>
          <p:nvPr>
            <p:ph type="sldNum" sz="quarter" idx="5"/>
          </p:nvPr>
        </p:nvSpPr>
        <p:spPr/>
        <p:txBody>
          <a:bodyPr/>
          <a:lstStyle/>
          <a:p>
            <a:fld id="{44164348-BC27-4F2E-857C-595AEC2A5B0F}" type="slidenum">
              <a:rPr lang="nl-NL" smtClean="0"/>
              <a:t>2</a:t>
            </a:fld>
            <a:endParaRPr lang="nl-NL"/>
          </a:p>
        </p:txBody>
      </p:sp>
    </p:spTree>
    <p:extLst>
      <p:ext uri="{BB962C8B-B14F-4D97-AF65-F5344CB8AC3E}">
        <p14:creationId xmlns:p14="http://schemas.microsoft.com/office/powerpoint/2010/main" val="2973893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3D39A46-7C45-544D-AA66-25BDF7D977F5}" type="slidenum">
              <a:rPr lang="nl-NL" smtClean="0"/>
              <a:t>13</a:t>
            </a:fld>
            <a:endParaRPr lang="nl-NL"/>
          </a:p>
        </p:txBody>
      </p:sp>
    </p:spTree>
    <p:extLst>
      <p:ext uri="{BB962C8B-B14F-4D97-AF65-F5344CB8AC3E}">
        <p14:creationId xmlns:p14="http://schemas.microsoft.com/office/powerpoint/2010/main" val="96916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a:extLst>
            <a:ext uri="{FF2B5EF4-FFF2-40B4-BE49-F238E27FC236}">
              <a16:creationId xmlns:a16="http://schemas.microsoft.com/office/drawing/2014/main" id="{5B019E7C-01DD-7B65-1348-EFCD84D11CB6}"/>
            </a:ext>
          </a:extLst>
        </p:cNvPr>
        <p:cNvGrpSpPr/>
        <p:nvPr/>
      </p:nvGrpSpPr>
      <p:grpSpPr>
        <a:xfrm>
          <a:off x="0" y="0"/>
          <a:ext cx="0" cy="0"/>
          <a:chOff x="0" y="0"/>
          <a:chExt cx="0" cy="0"/>
        </a:xfrm>
      </p:grpSpPr>
      <p:sp>
        <p:nvSpPr>
          <p:cNvPr id="233" name="Google Shape;233;g222767670bf_0_1:notes">
            <a:extLst>
              <a:ext uri="{FF2B5EF4-FFF2-40B4-BE49-F238E27FC236}">
                <a16:creationId xmlns:a16="http://schemas.microsoft.com/office/drawing/2014/main" id="{AAD660B8-331A-D4C4-1907-85656E63465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22767670bf_0_1:notes">
            <a:extLst>
              <a:ext uri="{FF2B5EF4-FFF2-40B4-BE49-F238E27FC236}">
                <a16:creationId xmlns:a16="http://schemas.microsoft.com/office/drawing/2014/main" id="{A3AB3485-C107-965B-E8D4-7283D3E40EF1}"/>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NL" dirty="0"/>
              <a:t>Plaatje gevalideerd profiel (zelfde als Carlo gebruikt in zijn presentatie) en ….. Analytics??</a:t>
            </a:r>
          </a:p>
          <a:p>
            <a:pPr marL="0" lvl="0" indent="0" algn="l" rtl="0">
              <a:spcBef>
                <a:spcPts val="0"/>
              </a:spcBef>
              <a:spcAft>
                <a:spcPts val="0"/>
              </a:spcAft>
              <a:buNone/>
            </a:pPr>
            <a:endParaRPr lang="nl-NL" dirty="0"/>
          </a:p>
        </p:txBody>
      </p:sp>
    </p:spTree>
    <p:extLst>
      <p:ext uri="{BB962C8B-B14F-4D97-AF65-F5344CB8AC3E}">
        <p14:creationId xmlns:p14="http://schemas.microsoft.com/office/powerpoint/2010/main" val="1130059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a:extLst>
            <a:ext uri="{FF2B5EF4-FFF2-40B4-BE49-F238E27FC236}">
              <a16:creationId xmlns:a16="http://schemas.microsoft.com/office/drawing/2014/main" id="{DD8846B2-9A14-DF73-6A8D-E62A1AD02C0D}"/>
            </a:ext>
          </a:extLst>
        </p:cNvPr>
        <p:cNvGrpSpPr/>
        <p:nvPr/>
      </p:nvGrpSpPr>
      <p:grpSpPr>
        <a:xfrm>
          <a:off x="0" y="0"/>
          <a:ext cx="0" cy="0"/>
          <a:chOff x="0" y="0"/>
          <a:chExt cx="0" cy="0"/>
        </a:xfrm>
      </p:grpSpPr>
      <p:sp>
        <p:nvSpPr>
          <p:cNvPr id="233" name="Google Shape;233;g222767670bf_0_1:notes">
            <a:extLst>
              <a:ext uri="{FF2B5EF4-FFF2-40B4-BE49-F238E27FC236}">
                <a16:creationId xmlns:a16="http://schemas.microsoft.com/office/drawing/2014/main" id="{055ECF6E-AC58-BE7C-2511-0122BEBA18F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22767670bf_0_1:notes">
            <a:extLst>
              <a:ext uri="{FF2B5EF4-FFF2-40B4-BE49-F238E27FC236}">
                <a16:creationId xmlns:a16="http://schemas.microsoft.com/office/drawing/2014/main" id="{A3038E9F-3B25-F571-9011-3F46E831B406}"/>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NL" dirty="0"/>
              <a:t>Gesprek met de groep (customer </a:t>
            </a:r>
            <a:r>
              <a:rPr lang="nl-NL" dirty="0" err="1"/>
              <a:t>Journey</a:t>
            </a:r>
            <a:r>
              <a:rPr lang="nl-NL" dirty="0"/>
              <a:t> en wat er minimaal nodig is) a.d.h.v. Flip over</a:t>
            </a:r>
            <a:endParaRPr dirty="0"/>
          </a:p>
        </p:txBody>
      </p:sp>
    </p:spTree>
    <p:extLst>
      <p:ext uri="{BB962C8B-B14F-4D97-AF65-F5344CB8AC3E}">
        <p14:creationId xmlns:p14="http://schemas.microsoft.com/office/powerpoint/2010/main" val="2662013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22767670b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22767670bf_0_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3749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22767670b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22767670bf_0_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1208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gn="l" rtl="0">
              <a:spcBef>
                <a:spcPts val="0"/>
              </a:spcBef>
              <a:spcAft>
                <a:spcPts val="0"/>
              </a:spcAft>
              <a:buNone/>
            </a:pPr>
            <a:r>
              <a:rPr lang="nl-NL" dirty="0"/>
              <a:t>Hier de aanleiding. Wat zien we in de markt? Onze klanten vragen ons minder op het expert model en meer op het vlak van talentmanagement. Wat ons ook opvalt is dat onze </a:t>
            </a:r>
            <a:r>
              <a:rPr lang="nl-NL" dirty="0" err="1"/>
              <a:t>commerciele</a:t>
            </a:r>
            <a:r>
              <a:rPr lang="nl-NL" dirty="0"/>
              <a:t> partners vaak wel in het expertlandschap blijven zitten. Niet mis mee, maar de vraag is natuurlijk waarom? </a:t>
            </a:r>
          </a:p>
          <a:p>
            <a:pPr marL="0" lvl="0" indent="0" algn="l" rtl="0">
              <a:spcBef>
                <a:spcPts val="0"/>
              </a:spcBef>
              <a:spcAft>
                <a:spcPts val="0"/>
              </a:spcAft>
              <a:buNone/>
            </a:pPr>
            <a:r>
              <a:rPr lang="nl-NL" dirty="0"/>
              <a:t>- Soms is dat ook het geen waar je gelukkig van wordt! Als een expert de TMA inzetten!</a:t>
            </a:r>
          </a:p>
          <a:p>
            <a:pPr marL="0" lvl="0" indent="0" algn="l" rtl="0">
              <a:spcBef>
                <a:spcPts val="0"/>
              </a:spcBef>
              <a:spcAft>
                <a:spcPts val="0"/>
              </a:spcAft>
              <a:buNone/>
            </a:pPr>
            <a:r>
              <a:rPr lang="nl-NL" dirty="0"/>
              <a:t>- Soms is dat omdat je niet altijd weet wat het verschil is tussen deze twee werelden. En bovenal, dat deze werelden elkaar niet hoeven bijten?</a:t>
            </a:r>
          </a:p>
          <a:p>
            <a:pPr marL="0" lvl="0" indent="0" algn="l" rtl="0">
              <a:spcBef>
                <a:spcPts val="0"/>
              </a:spcBef>
              <a:spcAft>
                <a:spcPts val="0"/>
              </a:spcAft>
              <a:buNone/>
            </a:pPr>
            <a:r>
              <a:rPr lang="nl-NL" dirty="0"/>
              <a:t>- Soms omdat je simpelweg niet weet wat TMA nog meer te bieden heeft en naast software dus ook trainingen.</a:t>
            </a:r>
          </a:p>
          <a:p>
            <a:pPr marL="0" lvl="0" indent="0" algn="l" rtl="0">
              <a:spcBef>
                <a:spcPts val="0"/>
              </a:spcBef>
              <a:spcAft>
                <a:spcPts val="0"/>
              </a:spcAft>
              <a:buNone/>
            </a:pPr>
            <a:endParaRPr lang="nl-NL" dirty="0"/>
          </a:p>
          <a:p>
            <a:pPr marL="0" lvl="0" indent="0" algn="l" rtl="0">
              <a:spcBef>
                <a:spcPts val="0"/>
              </a:spcBef>
              <a:spcAft>
                <a:spcPts val="0"/>
              </a:spcAft>
              <a:buNone/>
            </a:pPr>
            <a:r>
              <a:rPr lang="nl-NL" dirty="0"/>
              <a:t>Blabla</a:t>
            </a:r>
          </a:p>
          <a:p>
            <a:pPr marL="0" lvl="0" indent="0" algn="l" rtl="0">
              <a:spcBef>
                <a:spcPts val="0"/>
              </a:spcBef>
              <a:spcAft>
                <a:spcPts val="0"/>
              </a:spcAft>
              <a:buNone/>
            </a:pPr>
            <a:endParaRPr lang="nl-NL" dirty="0"/>
          </a:p>
          <a:p>
            <a:pPr marL="0" lvl="0" indent="0" algn="l" rtl="0">
              <a:spcBef>
                <a:spcPts val="0"/>
              </a:spcBef>
              <a:spcAft>
                <a:spcPts val="0"/>
              </a:spcAft>
              <a:buNone/>
            </a:pPr>
            <a:r>
              <a:rPr lang="nl-NL" dirty="0"/>
              <a:t>Wat gaan we de komende 40 </a:t>
            </a:r>
            <a:r>
              <a:rPr lang="nl-NL" dirty="0" err="1"/>
              <a:t>moninuten</a:t>
            </a:r>
            <a:r>
              <a:rPr lang="nl-NL" dirty="0"/>
              <a:t> doen? </a:t>
            </a:r>
          </a:p>
        </p:txBody>
      </p:sp>
      <p:sp>
        <p:nvSpPr>
          <p:cNvPr id="4" name="Tijdelijke aanduiding voor dianummer 3"/>
          <p:cNvSpPr>
            <a:spLocks noGrp="1"/>
          </p:cNvSpPr>
          <p:nvPr>
            <p:ph type="sldNum" sz="quarter" idx="5"/>
          </p:nvPr>
        </p:nvSpPr>
        <p:spPr/>
        <p:txBody>
          <a:bodyPr/>
          <a:lstStyle/>
          <a:p>
            <a:fld id="{44164348-BC27-4F2E-857C-595AEC2A5B0F}" type="slidenum">
              <a:rPr lang="nl-NL" smtClean="0"/>
              <a:t>3</a:t>
            </a:fld>
            <a:endParaRPr lang="nl-NL"/>
          </a:p>
        </p:txBody>
      </p:sp>
    </p:spTree>
    <p:extLst>
      <p:ext uri="{BB962C8B-B14F-4D97-AF65-F5344CB8AC3E}">
        <p14:creationId xmlns:p14="http://schemas.microsoft.com/office/powerpoint/2010/main" val="1874490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3D39A46-7C45-544D-AA66-25BDF7D977F5}" type="slidenum">
              <a:rPr lang="nl-NL" smtClean="0"/>
              <a:t>4</a:t>
            </a:fld>
            <a:endParaRPr lang="nl-NL"/>
          </a:p>
        </p:txBody>
      </p:sp>
    </p:spTree>
    <p:extLst>
      <p:ext uri="{BB962C8B-B14F-4D97-AF65-F5344CB8AC3E}">
        <p14:creationId xmlns:p14="http://schemas.microsoft.com/office/powerpoint/2010/main" val="317207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3D39A46-7C45-544D-AA66-25BDF7D977F5}" type="slidenum">
              <a:rPr lang="nl-NL" smtClean="0"/>
              <a:t>7</a:t>
            </a:fld>
            <a:endParaRPr lang="nl-NL"/>
          </a:p>
        </p:txBody>
      </p:sp>
    </p:spTree>
    <p:extLst>
      <p:ext uri="{BB962C8B-B14F-4D97-AF65-F5344CB8AC3E}">
        <p14:creationId xmlns:p14="http://schemas.microsoft.com/office/powerpoint/2010/main" val="4076649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a:extLst>
            <a:ext uri="{FF2B5EF4-FFF2-40B4-BE49-F238E27FC236}">
              <a16:creationId xmlns:a16="http://schemas.microsoft.com/office/drawing/2014/main" id="{0EFA9AED-058F-A277-7775-91B21C48FE19}"/>
            </a:ext>
          </a:extLst>
        </p:cNvPr>
        <p:cNvGrpSpPr/>
        <p:nvPr/>
      </p:nvGrpSpPr>
      <p:grpSpPr>
        <a:xfrm>
          <a:off x="0" y="0"/>
          <a:ext cx="0" cy="0"/>
          <a:chOff x="0" y="0"/>
          <a:chExt cx="0" cy="0"/>
        </a:xfrm>
      </p:grpSpPr>
      <p:sp>
        <p:nvSpPr>
          <p:cNvPr id="233" name="Google Shape;233;g222767670bf_0_1:notes">
            <a:extLst>
              <a:ext uri="{FF2B5EF4-FFF2-40B4-BE49-F238E27FC236}">
                <a16:creationId xmlns:a16="http://schemas.microsoft.com/office/drawing/2014/main" id="{26441F9A-67DC-DD23-8F3A-A89B0FE02CB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22767670bf_0_1:notes">
            <a:extLst>
              <a:ext uri="{FF2B5EF4-FFF2-40B4-BE49-F238E27FC236}">
                <a16:creationId xmlns:a16="http://schemas.microsoft.com/office/drawing/2014/main" id="{600D94BD-FEFA-2BAA-6855-E718A8B445C1}"/>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NL" dirty="0"/>
              <a:t>Met welke bollen hebben de trainingen het meeste raakvlak?</a:t>
            </a:r>
            <a:endParaRPr dirty="0"/>
          </a:p>
        </p:txBody>
      </p:sp>
    </p:spTree>
    <p:extLst>
      <p:ext uri="{BB962C8B-B14F-4D97-AF65-F5344CB8AC3E}">
        <p14:creationId xmlns:p14="http://schemas.microsoft.com/office/powerpoint/2010/main" val="2776602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3D39A46-7C45-544D-AA66-25BDF7D977F5}" type="slidenum">
              <a:rPr lang="nl-NL" smtClean="0"/>
              <a:t>9</a:t>
            </a:fld>
            <a:endParaRPr lang="nl-NL"/>
          </a:p>
        </p:txBody>
      </p:sp>
    </p:spTree>
    <p:extLst>
      <p:ext uri="{BB962C8B-B14F-4D97-AF65-F5344CB8AC3E}">
        <p14:creationId xmlns:p14="http://schemas.microsoft.com/office/powerpoint/2010/main" val="673519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a:extLst>
            <a:ext uri="{FF2B5EF4-FFF2-40B4-BE49-F238E27FC236}">
              <a16:creationId xmlns:a16="http://schemas.microsoft.com/office/drawing/2014/main" id="{F32533C9-2E62-E9CC-761F-A0C45A8D7449}"/>
            </a:ext>
          </a:extLst>
        </p:cNvPr>
        <p:cNvGrpSpPr/>
        <p:nvPr/>
      </p:nvGrpSpPr>
      <p:grpSpPr>
        <a:xfrm>
          <a:off x="0" y="0"/>
          <a:ext cx="0" cy="0"/>
          <a:chOff x="0" y="0"/>
          <a:chExt cx="0" cy="0"/>
        </a:xfrm>
      </p:grpSpPr>
      <p:sp>
        <p:nvSpPr>
          <p:cNvPr id="233" name="Google Shape;233;g222767670bf_0_1:notes">
            <a:extLst>
              <a:ext uri="{FF2B5EF4-FFF2-40B4-BE49-F238E27FC236}">
                <a16:creationId xmlns:a16="http://schemas.microsoft.com/office/drawing/2014/main" id="{87EA94EE-562F-7196-E5C6-CA17BEFC994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22767670bf_0_1:notes">
            <a:extLst>
              <a:ext uri="{FF2B5EF4-FFF2-40B4-BE49-F238E27FC236}">
                <a16:creationId xmlns:a16="http://schemas.microsoft.com/office/drawing/2014/main" id="{D676ABFC-ED4D-AF69-F64A-E4AC239F3924}"/>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NL" dirty="0"/>
              <a:t>Plaatje dashboard individueel &amp; plaatje team</a:t>
            </a:r>
            <a:endParaRPr dirty="0"/>
          </a:p>
        </p:txBody>
      </p:sp>
    </p:spTree>
    <p:extLst>
      <p:ext uri="{BB962C8B-B14F-4D97-AF65-F5344CB8AC3E}">
        <p14:creationId xmlns:p14="http://schemas.microsoft.com/office/powerpoint/2010/main" val="3870399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3D39A46-7C45-544D-AA66-25BDF7D977F5}" type="slidenum">
              <a:rPr lang="nl-NL" smtClean="0"/>
              <a:t>11</a:t>
            </a:fld>
            <a:endParaRPr lang="nl-NL"/>
          </a:p>
        </p:txBody>
      </p:sp>
    </p:spTree>
    <p:extLst>
      <p:ext uri="{BB962C8B-B14F-4D97-AF65-F5344CB8AC3E}">
        <p14:creationId xmlns:p14="http://schemas.microsoft.com/office/powerpoint/2010/main" val="938061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a:extLst>
            <a:ext uri="{FF2B5EF4-FFF2-40B4-BE49-F238E27FC236}">
              <a16:creationId xmlns:a16="http://schemas.microsoft.com/office/drawing/2014/main" id="{57FF8428-3A2A-7548-4FE8-FAFA4EE182F2}"/>
            </a:ext>
          </a:extLst>
        </p:cNvPr>
        <p:cNvGrpSpPr/>
        <p:nvPr/>
      </p:nvGrpSpPr>
      <p:grpSpPr>
        <a:xfrm>
          <a:off x="0" y="0"/>
          <a:ext cx="0" cy="0"/>
          <a:chOff x="0" y="0"/>
          <a:chExt cx="0" cy="0"/>
        </a:xfrm>
      </p:grpSpPr>
      <p:sp>
        <p:nvSpPr>
          <p:cNvPr id="233" name="Google Shape;233;g222767670bf_0_1:notes">
            <a:extLst>
              <a:ext uri="{FF2B5EF4-FFF2-40B4-BE49-F238E27FC236}">
                <a16:creationId xmlns:a16="http://schemas.microsoft.com/office/drawing/2014/main" id="{3486055E-8638-AA4C-3B97-07F1F91E188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22767670bf_0_1:notes">
            <a:extLst>
              <a:ext uri="{FF2B5EF4-FFF2-40B4-BE49-F238E27FC236}">
                <a16:creationId xmlns:a16="http://schemas.microsoft.com/office/drawing/2014/main" id="{530E7FBB-6213-3EBE-14C8-72375DE36EB7}"/>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NL" dirty="0"/>
              <a:t>Plaatje talentverdeling en verbinden vanuit de app.</a:t>
            </a:r>
            <a:endParaRPr dirty="0"/>
          </a:p>
        </p:txBody>
      </p:sp>
    </p:spTree>
    <p:extLst>
      <p:ext uri="{BB962C8B-B14F-4D97-AF65-F5344CB8AC3E}">
        <p14:creationId xmlns:p14="http://schemas.microsoft.com/office/powerpoint/2010/main" val="33034159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tx2"/>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CC56E0D5-C12B-CCCC-2A84-8CE02DF1CD0A}"/>
              </a:ext>
            </a:extLst>
          </p:cNvPr>
          <p:cNvSpPr/>
          <p:nvPr userDrawn="1"/>
        </p:nvSpPr>
        <p:spPr>
          <a:xfrm>
            <a:off x="0" y="5111015"/>
            <a:ext cx="12192000" cy="1746985"/>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l-NL" dirty="0"/>
          </a:p>
        </p:txBody>
      </p:sp>
      <p:pic>
        <p:nvPicPr>
          <p:cNvPr id="12" name="Graphic 11">
            <a:extLst>
              <a:ext uri="{FF2B5EF4-FFF2-40B4-BE49-F238E27FC236}">
                <a16:creationId xmlns:a16="http://schemas.microsoft.com/office/drawing/2014/main" id="{0370B1DD-779F-0A71-4DDF-953CF74E81B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7095" y="6035896"/>
            <a:ext cx="1392454" cy="512745"/>
          </a:xfrm>
          <a:prstGeom prst="rect">
            <a:avLst/>
          </a:prstGeom>
        </p:spPr>
      </p:pic>
      <p:sp>
        <p:nvSpPr>
          <p:cNvPr id="13" name="Ondertitel 2">
            <a:extLst>
              <a:ext uri="{FF2B5EF4-FFF2-40B4-BE49-F238E27FC236}">
                <a16:creationId xmlns:a16="http://schemas.microsoft.com/office/drawing/2014/main" id="{81CDCC26-DB3A-B060-5F7C-1C5924BD6AF9}"/>
              </a:ext>
            </a:extLst>
          </p:cNvPr>
          <p:cNvSpPr txBox="1">
            <a:spLocks/>
          </p:cNvSpPr>
          <p:nvPr userDrawn="1"/>
        </p:nvSpPr>
        <p:spPr>
          <a:xfrm>
            <a:off x="1884949" y="6247451"/>
            <a:ext cx="4211051" cy="37538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Clr>
                <a:schemeClr val="accent1"/>
              </a:buClr>
              <a:buSzPct val="110000"/>
              <a:buFont typeface="Arial" panose="020B0604020202020204" pitchFamily="34" charset="0"/>
              <a:buNone/>
              <a:defRPr sz="2400" b="0" i="0" kern="1200">
                <a:solidFill>
                  <a:schemeClr val="bg1"/>
                </a:solidFill>
                <a:latin typeface="GT Pressura" pitchFamily="2" charset="77"/>
                <a:ea typeface="+mn-ea"/>
                <a:cs typeface="GT Pressura" pitchFamily="2" charset="77"/>
              </a:defRPr>
            </a:lvl1pPr>
            <a:lvl2pPr marL="457200" indent="0" algn="ctr" defTabSz="914400" rtl="0" eaLnBrk="1" latinLnBrk="0" hangingPunct="1">
              <a:lnSpc>
                <a:spcPct val="90000"/>
              </a:lnSpc>
              <a:spcBef>
                <a:spcPts val="500"/>
              </a:spcBef>
              <a:buClr>
                <a:schemeClr val="accent1"/>
              </a:buClr>
              <a:buSzPct val="110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1"/>
              </a:buClr>
              <a:buSzPct val="110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accent1"/>
              </a:buClr>
              <a:buSzPct val="110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accent1"/>
              </a:buClr>
              <a:buSzPct val="110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sz="1800" dirty="0"/>
              <a:t>Unieke talenten vinden en (ver)binden</a:t>
            </a:r>
          </a:p>
        </p:txBody>
      </p:sp>
      <p:sp>
        <p:nvSpPr>
          <p:cNvPr id="14" name="Ovaal 13">
            <a:extLst>
              <a:ext uri="{FF2B5EF4-FFF2-40B4-BE49-F238E27FC236}">
                <a16:creationId xmlns:a16="http://schemas.microsoft.com/office/drawing/2014/main" id="{796FDC7A-8BFB-E9DA-1EC9-D000C64B1321}"/>
              </a:ext>
            </a:extLst>
          </p:cNvPr>
          <p:cNvSpPr/>
          <p:nvPr userDrawn="1"/>
        </p:nvSpPr>
        <p:spPr>
          <a:xfrm>
            <a:off x="1884949" y="4735156"/>
            <a:ext cx="569493" cy="569493"/>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19" name="Vrije vorm 18">
            <a:extLst>
              <a:ext uri="{FF2B5EF4-FFF2-40B4-BE49-F238E27FC236}">
                <a16:creationId xmlns:a16="http://schemas.microsoft.com/office/drawing/2014/main" id="{7BA78D18-FE30-7ECD-3B41-40A392897E33}"/>
              </a:ext>
            </a:extLst>
          </p:cNvPr>
          <p:cNvSpPr/>
          <p:nvPr userDrawn="1"/>
        </p:nvSpPr>
        <p:spPr>
          <a:xfrm>
            <a:off x="12207271" y="-14590"/>
            <a:ext cx="16054" cy="14591"/>
          </a:xfrm>
          <a:custGeom>
            <a:avLst/>
            <a:gdLst>
              <a:gd name="connsiteX0" fmla="*/ 0 w 16054"/>
              <a:gd name="connsiteY0" fmla="*/ 0 h 14591"/>
              <a:gd name="connsiteX1" fmla="*/ 16054 w 16054"/>
              <a:gd name="connsiteY1" fmla="*/ 14591 h 14591"/>
              <a:gd name="connsiteX2" fmla="*/ 0 w 16054"/>
              <a:gd name="connsiteY2" fmla="*/ 14591 h 14591"/>
              <a:gd name="connsiteX3" fmla="*/ 0 w 16054"/>
              <a:gd name="connsiteY3" fmla="*/ 0 h 14591"/>
            </a:gdLst>
            <a:ahLst/>
            <a:cxnLst>
              <a:cxn ang="0">
                <a:pos x="connsiteX0" y="connsiteY0"/>
              </a:cxn>
              <a:cxn ang="0">
                <a:pos x="connsiteX1" y="connsiteY1"/>
              </a:cxn>
              <a:cxn ang="0">
                <a:pos x="connsiteX2" y="connsiteY2"/>
              </a:cxn>
              <a:cxn ang="0">
                <a:pos x="connsiteX3" y="connsiteY3"/>
              </a:cxn>
            </a:cxnLst>
            <a:rect l="l" t="t" r="r" b="b"/>
            <a:pathLst>
              <a:path w="16054" h="14591">
                <a:moveTo>
                  <a:pt x="0" y="0"/>
                </a:moveTo>
                <a:lnTo>
                  <a:pt x="16054" y="14591"/>
                </a:lnTo>
                <a:lnTo>
                  <a:pt x="0" y="14591"/>
                </a:lnTo>
                <a:lnTo>
                  <a:pt x="0"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40" name="Tijdelijke aanduiding voor afbeelding 15">
            <a:extLst>
              <a:ext uri="{FF2B5EF4-FFF2-40B4-BE49-F238E27FC236}">
                <a16:creationId xmlns:a16="http://schemas.microsoft.com/office/drawing/2014/main" id="{5B3119DB-66C9-5E20-6E79-98A8C5A36ECF}"/>
              </a:ext>
            </a:extLst>
          </p:cNvPr>
          <p:cNvSpPr>
            <a:spLocks noGrp="1"/>
          </p:cNvSpPr>
          <p:nvPr>
            <p:ph type="pic" sz="quarter" idx="11" hasCustomPrompt="1"/>
          </p:nvPr>
        </p:nvSpPr>
        <p:spPr>
          <a:xfrm>
            <a:off x="5873692" y="-1113608"/>
            <a:ext cx="7537508" cy="7537508"/>
          </a:xfrm>
          <a:prstGeom prst="ellipse">
            <a:avLst/>
          </a:prstGeom>
          <a:solidFill>
            <a:schemeClr val="bg1">
              <a:lumMod val="95000"/>
            </a:schemeClr>
          </a:solidFill>
        </p:spPr>
        <p:txBody>
          <a:bodyPr anchor="ctr"/>
          <a:lstStyle>
            <a:lvl1pPr marL="0" indent="0" algn="ctr">
              <a:buNone/>
              <a:defRPr/>
            </a:lvl1pPr>
          </a:lstStyle>
          <a:p>
            <a:r>
              <a:rPr lang="nl-NL" dirty="0"/>
              <a:t> </a:t>
            </a:r>
          </a:p>
        </p:txBody>
      </p:sp>
      <p:sp>
        <p:nvSpPr>
          <p:cNvPr id="3" name="Ondertitel 2">
            <a:extLst>
              <a:ext uri="{FF2B5EF4-FFF2-40B4-BE49-F238E27FC236}">
                <a16:creationId xmlns:a16="http://schemas.microsoft.com/office/drawing/2014/main" id="{B2ED99BA-5D54-2005-71BD-EE198D820C8C}"/>
              </a:ext>
            </a:extLst>
          </p:cNvPr>
          <p:cNvSpPr>
            <a:spLocks noGrp="1"/>
          </p:cNvSpPr>
          <p:nvPr>
            <p:ph type="subTitle" idx="1"/>
          </p:nvPr>
        </p:nvSpPr>
        <p:spPr>
          <a:xfrm>
            <a:off x="417095" y="3290966"/>
            <a:ext cx="7350492" cy="693016"/>
          </a:xfrm>
        </p:spPr>
        <p:txBody>
          <a:bodyPr anchor="t">
            <a:noAutofit/>
          </a:bodyPr>
          <a:lstStyle>
            <a:lvl1pPr marL="0" indent="0" algn="l">
              <a:buNone/>
              <a:defRPr sz="2400" b="0" i="0">
                <a:solidFill>
                  <a:schemeClr val="bg1"/>
                </a:solidFill>
                <a:latin typeface="GT Pressura" pitchFamily="2" charset="77"/>
                <a:cs typeface="GT Pressura"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41" name="Tijdelijke aanduiding voor tekst 20">
            <a:extLst>
              <a:ext uri="{FF2B5EF4-FFF2-40B4-BE49-F238E27FC236}">
                <a16:creationId xmlns:a16="http://schemas.microsoft.com/office/drawing/2014/main" id="{0DE52FCE-AFC8-1C48-3C82-E009927E4604}"/>
              </a:ext>
            </a:extLst>
          </p:cNvPr>
          <p:cNvSpPr>
            <a:spLocks noGrp="1"/>
          </p:cNvSpPr>
          <p:nvPr>
            <p:ph type="body" sz="quarter" idx="12" hasCustomPrompt="1"/>
          </p:nvPr>
        </p:nvSpPr>
        <p:spPr>
          <a:xfrm>
            <a:off x="5743091" y="4262363"/>
            <a:ext cx="1550987" cy="1550988"/>
          </a:xfrm>
          <a:prstGeom prst="ellipse">
            <a:avLst/>
          </a:prstGeom>
          <a:solidFill>
            <a:schemeClr val="accent5"/>
          </a:solidFill>
        </p:spPr>
        <p:txBody>
          <a:bodyPr anchor="ctr"/>
          <a:lstStyle>
            <a:lvl1pPr marL="0" indent="0" algn="ctr">
              <a:buNone/>
              <a:defRPr/>
            </a:lvl1pPr>
          </a:lstStyle>
          <a:p>
            <a:pPr lvl="0"/>
            <a:r>
              <a:rPr lang="nl-NL" dirty="0"/>
              <a:t> </a:t>
            </a:r>
          </a:p>
        </p:txBody>
      </p:sp>
      <p:sp>
        <p:nvSpPr>
          <p:cNvPr id="2" name="Titel 1">
            <a:extLst>
              <a:ext uri="{FF2B5EF4-FFF2-40B4-BE49-F238E27FC236}">
                <a16:creationId xmlns:a16="http://schemas.microsoft.com/office/drawing/2014/main" id="{8C3F647F-2883-327F-D42C-4562F5CEF5E4}"/>
              </a:ext>
            </a:extLst>
          </p:cNvPr>
          <p:cNvSpPr>
            <a:spLocks noGrp="1"/>
          </p:cNvSpPr>
          <p:nvPr>
            <p:ph type="ctrTitle"/>
          </p:nvPr>
        </p:nvSpPr>
        <p:spPr>
          <a:xfrm>
            <a:off x="417095" y="1419868"/>
            <a:ext cx="7350492" cy="1678589"/>
          </a:xfrm>
        </p:spPr>
        <p:txBody>
          <a:bodyPr anchor="t"/>
          <a:lstStyle>
            <a:lvl1pPr algn="l">
              <a:defRPr sz="6000">
                <a:solidFill>
                  <a:schemeClr val="bg1"/>
                </a:solidFill>
              </a:defRPr>
            </a:lvl1pPr>
          </a:lstStyle>
          <a:p>
            <a:r>
              <a:rPr lang="nl-NL" dirty="0"/>
              <a:t>Klik om stijl te bewerken</a:t>
            </a:r>
          </a:p>
        </p:txBody>
      </p:sp>
      <p:sp>
        <p:nvSpPr>
          <p:cNvPr id="42" name="Ovaal 41">
            <a:extLst>
              <a:ext uri="{FF2B5EF4-FFF2-40B4-BE49-F238E27FC236}">
                <a16:creationId xmlns:a16="http://schemas.microsoft.com/office/drawing/2014/main" id="{7EF1AE19-D607-49EB-23BD-16654435A304}"/>
              </a:ext>
            </a:extLst>
          </p:cNvPr>
          <p:cNvSpPr/>
          <p:nvPr userDrawn="1"/>
        </p:nvSpPr>
        <p:spPr>
          <a:xfrm>
            <a:off x="4319772" y="-426720"/>
            <a:ext cx="1128889" cy="1128889"/>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013762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strVal val="2/3*#ppt_w"/>
                                          </p:val>
                                        </p:tav>
                                        <p:tav tm="100000">
                                          <p:val>
                                            <p:strVal val="#ppt_w"/>
                                          </p:val>
                                        </p:tav>
                                      </p:tavLst>
                                    </p:anim>
                                    <p:anim calcmode="lin" valueType="num">
                                      <p:cBhvr>
                                        <p:cTn id="8" dur="500" fill="hold"/>
                                        <p:tgtEl>
                                          <p:spTgt spid="40"/>
                                        </p:tgtEl>
                                        <p:attrNameLst>
                                          <p:attrName>ppt_h</p:attrName>
                                        </p:attrNameLst>
                                      </p:cBhvr>
                                      <p:tavLst>
                                        <p:tav tm="0">
                                          <p:val>
                                            <p:strVal val="2/3*#ppt_h"/>
                                          </p:val>
                                        </p:tav>
                                        <p:tav tm="100000">
                                          <p:val>
                                            <p:strVal val="#ppt_h"/>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41">
                                            <p:bg/>
                                          </p:spTgt>
                                        </p:tgtEl>
                                        <p:attrNameLst>
                                          <p:attrName>style.visibility</p:attrName>
                                        </p:attrNameLst>
                                      </p:cBhvr>
                                      <p:to>
                                        <p:strVal val="visible"/>
                                      </p:to>
                                    </p:set>
                                    <p:anim calcmode="lin" valueType="num">
                                      <p:cBhvr>
                                        <p:cTn id="11" dur="500" fill="hold"/>
                                        <p:tgtEl>
                                          <p:spTgt spid="41">
                                            <p:bg/>
                                          </p:spTgt>
                                        </p:tgtEl>
                                        <p:attrNameLst>
                                          <p:attrName>ppt_w</p:attrName>
                                        </p:attrNameLst>
                                      </p:cBhvr>
                                      <p:tavLst>
                                        <p:tav tm="0">
                                          <p:val>
                                            <p:fltVal val="0"/>
                                          </p:val>
                                        </p:tav>
                                        <p:tav tm="100000">
                                          <p:val>
                                            <p:strVal val="#ppt_w"/>
                                          </p:val>
                                        </p:tav>
                                      </p:tavLst>
                                    </p:anim>
                                    <p:anim calcmode="lin" valueType="num">
                                      <p:cBhvr>
                                        <p:cTn id="12" dur="500" fill="hold"/>
                                        <p:tgtEl>
                                          <p:spTgt spid="41">
                                            <p:bg/>
                                          </p:spTgt>
                                        </p:tgtEl>
                                        <p:attrNameLst>
                                          <p:attrName>ppt_h</p:attrName>
                                        </p:attrNameLst>
                                      </p:cBhvr>
                                      <p:tavLst>
                                        <p:tav tm="0">
                                          <p:val>
                                            <p:fltVal val="0"/>
                                          </p:val>
                                        </p:tav>
                                        <p:tav tm="100000">
                                          <p:val>
                                            <p:strVal val="#ppt_h"/>
                                          </p:val>
                                        </p:tav>
                                      </p:tavLst>
                                    </p:anim>
                                    <p:animEffect transition="in" filter="fade">
                                      <p:cBhvr>
                                        <p:cTn id="13" dur="500"/>
                                        <p:tgtEl>
                                          <p:spTgt spid="41">
                                            <p:bg/>
                                          </p:spTgt>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
                                            <p:txEl>
                                              <p:pRg st="0" end="0"/>
                                            </p:txEl>
                                          </p:spTgt>
                                        </p:tgtEl>
                                        <p:attrNameLst>
                                          <p:attrName>style.visibility</p:attrName>
                                        </p:attrNameLst>
                                      </p:cBhvr>
                                      <p:to>
                                        <p:strVal val="visible"/>
                                      </p:to>
                                    </p:set>
                                    <p:anim calcmode="lin" valueType="num">
                                      <p:cBhvr>
                                        <p:cTn id="16" dur="5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41">
                                            <p:txEl>
                                              <p:pRg st="0" end="0"/>
                                            </p:txEl>
                                          </p:spTgt>
                                        </p:tgtEl>
                                      </p:cBhvr>
                                    </p:animEffect>
                                  </p:childTnLst>
                                </p:cTn>
                              </p:par>
                              <p:par>
                                <p:cTn id="19" presetID="23" presetClass="entr" presetSubtype="16"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p:cTn id="25" dur="500" fill="hold"/>
                                        <p:tgtEl>
                                          <p:spTgt spid="42"/>
                                        </p:tgtEl>
                                        <p:attrNameLst>
                                          <p:attrName>ppt_w</p:attrName>
                                        </p:attrNameLst>
                                      </p:cBhvr>
                                      <p:tavLst>
                                        <p:tav tm="0">
                                          <p:val>
                                            <p:fltVal val="0"/>
                                          </p:val>
                                        </p:tav>
                                        <p:tav tm="100000">
                                          <p:val>
                                            <p:strVal val="#ppt_w"/>
                                          </p:val>
                                        </p:tav>
                                      </p:tavLst>
                                    </p:anim>
                                    <p:anim calcmode="lin" valueType="num">
                                      <p:cBhvr>
                                        <p:cTn id="26" dur="500" fill="hold"/>
                                        <p:tgtEl>
                                          <p:spTgt spid="42"/>
                                        </p:tgtEl>
                                        <p:attrNameLst>
                                          <p:attrName>ppt_h</p:attrName>
                                        </p:attrNameLst>
                                      </p:cBhvr>
                                      <p:tavLst>
                                        <p:tav tm="0">
                                          <p:val>
                                            <p:fltVal val="0"/>
                                          </p:val>
                                        </p:tav>
                                        <p:tav tm="100000">
                                          <p:val>
                                            <p:strVal val="#ppt_h"/>
                                          </p:val>
                                        </p:tav>
                                      </p:tavLst>
                                    </p:anim>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0" grpId="0" animBg="1"/>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41" grpId="0" build="p" animBg="1">
        <p:tmplLst>
          <p:tmpl>
            <p:tnLst>
              <p:par>
                <p:cTn presetID="53" presetClass="entr" presetSubtype="16" fill="hold" nodeType="with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500" fill="hold"/>
                        <p:tgtEl>
                          <p:spTgt spid="41"/>
                        </p:tgtEl>
                        <p:attrNameLst>
                          <p:attrName>ppt_w</p:attrName>
                        </p:attrNameLst>
                      </p:cBhvr>
                      <p:tavLst>
                        <p:tav tm="0">
                          <p:val>
                            <p:fltVal val="0"/>
                          </p:val>
                        </p:tav>
                        <p:tav tm="100000">
                          <p:val>
                            <p:strVal val="#ppt_w"/>
                          </p:val>
                        </p:tav>
                      </p:tavLst>
                    </p:anim>
                    <p:anim calcmode="lin" valueType="num">
                      <p:cBhvr>
                        <p:cTn dur="500" fill="hold"/>
                        <p:tgtEl>
                          <p:spTgt spid="41"/>
                        </p:tgtEl>
                        <p:attrNameLst>
                          <p:attrName>ppt_h</p:attrName>
                        </p:attrNameLst>
                      </p:cBhvr>
                      <p:tavLst>
                        <p:tav tm="0">
                          <p:val>
                            <p:fltVal val="0"/>
                          </p:val>
                        </p:tav>
                        <p:tav tm="100000">
                          <p:val>
                            <p:strVal val="#ppt_h"/>
                          </p:val>
                        </p:tav>
                      </p:tavLst>
                    </p:anim>
                    <p:animEffect transition="in" filter="fade">
                      <p:cBhvr>
                        <p:cTn dur="500"/>
                        <p:tgtEl>
                          <p:spTgt spid="41"/>
                        </p:tgtEl>
                      </p:cBhvr>
                    </p:animEffect>
                  </p:childTnLst>
                </p:cTn>
              </p:par>
            </p:tnLst>
          </p:tmpl>
          <p:tmpl lvl="1">
            <p:tnLst>
              <p:par>
                <p:cTn presetID="53" presetClass="entr" presetSubtype="16" fill="hold" nodeType="with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500" fill="hold"/>
                        <p:tgtEl>
                          <p:spTgt spid="41"/>
                        </p:tgtEl>
                        <p:attrNameLst>
                          <p:attrName>ppt_w</p:attrName>
                        </p:attrNameLst>
                      </p:cBhvr>
                      <p:tavLst>
                        <p:tav tm="0">
                          <p:val>
                            <p:fltVal val="0"/>
                          </p:val>
                        </p:tav>
                        <p:tav tm="100000">
                          <p:val>
                            <p:strVal val="#ppt_w"/>
                          </p:val>
                        </p:tav>
                      </p:tavLst>
                    </p:anim>
                    <p:anim calcmode="lin" valueType="num">
                      <p:cBhvr>
                        <p:cTn dur="500" fill="hold"/>
                        <p:tgtEl>
                          <p:spTgt spid="41"/>
                        </p:tgtEl>
                        <p:attrNameLst>
                          <p:attrName>ppt_h</p:attrName>
                        </p:attrNameLst>
                      </p:cBhvr>
                      <p:tavLst>
                        <p:tav tm="0">
                          <p:val>
                            <p:fltVal val="0"/>
                          </p:val>
                        </p:tav>
                        <p:tav tm="100000">
                          <p:val>
                            <p:strVal val="#ppt_h"/>
                          </p:val>
                        </p:tav>
                      </p:tavLst>
                    </p:anim>
                    <p:animEffect transition="in" filter="fade">
                      <p:cBhvr>
                        <p:cTn dur="500"/>
                        <p:tgtEl>
                          <p:spTgt spid="41"/>
                        </p:tgtEl>
                      </p:cBhvr>
                    </p:animEffect>
                  </p:childTnLst>
                </p:cTn>
              </p:par>
            </p:tnLst>
          </p:tmpl>
        </p:tmplLst>
      </p:bldP>
      <p:bldP spid="2" grpId="0"/>
      <p:bldP spid="42"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deo">
    <p:bg>
      <p:bgPr>
        <a:solidFill>
          <a:schemeClr val="tx2"/>
        </a:solidFill>
        <a:effectLst/>
      </p:bgPr>
    </p:bg>
    <p:spTree>
      <p:nvGrpSpPr>
        <p:cNvPr id="1" name=""/>
        <p:cNvGrpSpPr/>
        <p:nvPr/>
      </p:nvGrpSpPr>
      <p:grpSpPr>
        <a:xfrm>
          <a:off x="0" y="0"/>
          <a:ext cx="0" cy="0"/>
          <a:chOff x="0" y="0"/>
          <a:chExt cx="0" cy="0"/>
        </a:xfrm>
      </p:grpSpPr>
      <p:sp>
        <p:nvSpPr>
          <p:cNvPr id="19" name="Tijdelijke aanduiding voor media 18">
            <a:extLst>
              <a:ext uri="{FF2B5EF4-FFF2-40B4-BE49-F238E27FC236}">
                <a16:creationId xmlns:a16="http://schemas.microsoft.com/office/drawing/2014/main" id="{78357628-C3E7-AE9B-1C8F-D5CA08FDD54F}"/>
              </a:ext>
            </a:extLst>
          </p:cNvPr>
          <p:cNvSpPr>
            <a:spLocks noGrp="1"/>
          </p:cNvSpPr>
          <p:nvPr>
            <p:ph type="media" sz="quarter" idx="10" hasCustomPrompt="1"/>
          </p:nvPr>
        </p:nvSpPr>
        <p:spPr>
          <a:xfrm>
            <a:off x="0" y="0"/>
            <a:ext cx="12192000" cy="6858000"/>
          </a:xfrm>
          <a:solidFill>
            <a:schemeClr val="tx2"/>
          </a:solidFill>
        </p:spPr>
        <p:txBody>
          <a:bodyPr anchor="ctr"/>
          <a:lstStyle>
            <a:lvl1pPr algn="ctr">
              <a:defRPr>
                <a:solidFill>
                  <a:schemeClr val="bg1"/>
                </a:solidFill>
              </a:defRPr>
            </a:lvl1pPr>
          </a:lstStyle>
          <a:p>
            <a:r>
              <a:rPr lang="nl-NL" dirty="0"/>
              <a:t>Video</a:t>
            </a:r>
          </a:p>
        </p:txBody>
      </p:sp>
    </p:spTree>
    <p:extLst>
      <p:ext uri="{BB962C8B-B14F-4D97-AF65-F5344CB8AC3E}">
        <p14:creationId xmlns:p14="http://schemas.microsoft.com/office/powerpoint/2010/main" val="140307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indslide">
    <p:bg>
      <p:bgPr>
        <a:solidFill>
          <a:schemeClr val="tx2"/>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CC56E0D5-C12B-CCCC-2A84-8CE02DF1CD0A}"/>
              </a:ext>
            </a:extLst>
          </p:cNvPr>
          <p:cNvSpPr/>
          <p:nvPr userDrawn="1"/>
        </p:nvSpPr>
        <p:spPr>
          <a:xfrm>
            <a:off x="-1" y="5111015"/>
            <a:ext cx="12192000" cy="1746985"/>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l-NL" dirty="0"/>
          </a:p>
        </p:txBody>
      </p:sp>
      <p:pic>
        <p:nvPicPr>
          <p:cNvPr id="12" name="Graphic 11">
            <a:extLst>
              <a:ext uri="{FF2B5EF4-FFF2-40B4-BE49-F238E27FC236}">
                <a16:creationId xmlns:a16="http://schemas.microsoft.com/office/drawing/2014/main" id="{0370B1DD-779F-0A71-4DDF-953CF74E81B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82039" y="2256399"/>
            <a:ext cx="4827921" cy="1777791"/>
          </a:xfrm>
          <a:prstGeom prst="rect">
            <a:avLst/>
          </a:prstGeom>
        </p:spPr>
      </p:pic>
      <p:sp>
        <p:nvSpPr>
          <p:cNvPr id="13" name="Ondertitel 2">
            <a:extLst>
              <a:ext uri="{FF2B5EF4-FFF2-40B4-BE49-F238E27FC236}">
                <a16:creationId xmlns:a16="http://schemas.microsoft.com/office/drawing/2014/main" id="{81CDCC26-DB3A-B060-5F7C-1C5924BD6AF9}"/>
              </a:ext>
            </a:extLst>
          </p:cNvPr>
          <p:cNvSpPr txBox="1">
            <a:spLocks/>
          </p:cNvSpPr>
          <p:nvPr userDrawn="1"/>
        </p:nvSpPr>
        <p:spPr>
          <a:xfrm>
            <a:off x="4683760" y="2907068"/>
            <a:ext cx="6501148" cy="744377"/>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Clr>
                <a:schemeClr val="accent1"/>
              </a:buClr>
              <a:buSzPct val="110000"/>
              <a:buFont typeface="Arial" panose="020B0604020202020204" pitchFamily="34" charset="0"/>
              <a:buNone/>
              <a:defRPr sz="2400" b="0" i="0" kern="1200">
                <a:solidFill>
                  <a:schemeClr val="bg1"/>
                </a:solidFill>
                <a:latin typeface="GT Pressura" pitchFamily="2" charset="77"/>
                <a:ea typeface="+mn-ea"/>
                <a:cs typeface="GT Pressura" pitchFamily="2" charset="77"/>
              </a:defRPr>
            </a:lvl1pPr>
            <a:lvl2pPr marL="457200" indent="0" algn="ctr" defTabSz="914400" rtl="0" eaLnBrk="1" latinLnBrk="0" hangingPunct="1">
              <a:lnSpc>
                <a:spcPct val="90000"/>
              </a:lnSpc>
              <a:spcBef>
                <a:spcPts val="500"/>
              </a:spcBef>
              <a:buClr>
                <a:schemeClr val="accent1"/>
              </a:buClr>
              <a:buSzPct val="110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1"/>
              </a:buClr>
              <a:buSzPct val="110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accent1"/>
              </a:buClr>
              <a:buSzPct val="110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accent1"/>
              </a:buClr>
              <a:buSzPct val="110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sz="2800" dirty="0"/>
              <a:t>Unieke talenten vinden en (ver)binden</a:t>
            </a:r>
          </a:p>
        </p:txBody>
      </p:sp>
      <p:sp>
        <p:nvSpPr>
          <p:cNvPr id="14" name="Ovaal 13">
            <a:extLst>
              <a:ext uri="{FF2B5EF4-FFF2-40B4-BE49-F238E27FC236}">
                <a16:creationId xmlns:a16="http://schemas.microsoft.com/office/drawing/2014/main" id="{796FDC7A-8BFB-E9DA-1EC9-D000C64B1321}"/>
              </a:ext>
            </a:extLst>
          </p:cNvPr>
          <p:cNvSpPr/>
          <p:nvPr userDrawn="1"/>
        </p:nvSpPr>
        <p:spPr>
          <a:xfrm>
            <a:off x="1884949" y="4735156"/>
            <a:ext cx="569493" cy="569493"/>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19" name="Vrije vorm 18">
            <a:extLst>
              <a:ext uri="{FF2B5EF4-FFF2-40B4-BE49-F238E27FC236}">
                <a16:creationId xmlns:a16="http://schemas.microsoft.com/office/drawing/2014/main" id="{7BA78D18-FE30-7ECD-3B41-40A392897E33}"/>
              </a:ext>
            </a:extLst>
          </p:cNvPr>
          <p:cNvSpPr/>
          <p:nvPr userDrawn="1"/>
        </p:nvSpPr>
        <p:spPr>
          <a:xfrm>
            <a:off x="12207271" y="-14590"/>
            <a:ext cx="16054" cy="14591"/>
          </a:xfrm>
          <a:custGeom>
            <a:avLst/>
            <a:gdLst>
              <a:gd name="connsiteX0" fmla="*/ 0 w 16054"/>
              <a:gd name="connsiteY0" fmla="*/ 0 h 14591"/>
              <a:gd name="connsiteX1" fmla="*/ 16054 w 16054"/>
              <a:gd name="connsiteY1" fmla="*/ 14591 h 14591"/>
              <a:gd name="connsiteX2" fmla="*/ 0 w 16054"/>
              <a:gd name="connsiteY2" fmla="*/ 14591 h 14591"/>
              <a:gd name="connsiteX3" fmla="*/ 0 w 16054"/>
              <a:gd name="connsiteY3" fmla="*/ 0 h 14591"/>
            </a:gdLst>
            <a:ahLst/>
            <a:cxnLst>
              <a:cxn ang="0">
                <a:pos x="connsiteX0" y="connsiteY0"/>
              </a:cxn>
              <a:cxn ang="0">
                <a:pos x="connsiteX1" y="connsiteY1"/>
              </a:cxn>
              <a:cxn ang="0">
                <a:pos x="connsiteX2" y="connsiteY2"/>
              </a:cxn>
              <a:cxn ang="0">
                <a:pos x="connsiteX3" y="connsiteY3"/>
              </a:cxn>
            </a:cxnLst>
            <a:rect l="l" t="t" r="r" b="b"/>
            <a:pathLst>
              <a:path w="16054" h="14591">
                <a:moveTo>
                  <a:pt x="0" y="0"/>
                </a:moveTo>
                <a:lnTo>
                  <a:pt x="16054" y="14591"/>
                </a:lnTo>
                <a:lnTo>
                  <a:pt x="0" y="14591"/>
                </a:lnTo>
                <a:lnTo>
                  <a:pt x="0"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42" name="Ovaal 41">
            <a:extLst>
              <a:ext uri="{FF2B5EF4-FFF2-40B4-BE49-F238E27FC236}">
                <a16:creationId xmlns:a16="http://schemas.microsoft.com/office/drawing/2014/main" id="{7EF1AE19-D607-49EB-23BD-16654435A304}"/>
              </a:ext>
            </a:extLst>
          </p:cNvPr>
          <p:cNvSpPr/>
          <p:nvPr userDrawn="1"/>
        </p:nvSpPr>
        <p:spPr>
          <a:xfrm>
            <a:off x="4319772" y="-426720"/>
            <a:ext cx="1128889" cy="1128889"/>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4" name="Ovaal 3">
            <a:extLst>
              <a:ext uri="{FF2B5EF4-FFF2-40B4-BE49-F238E27FC236}">
                <a16:creationId xmlns:a16="http://schemas.microsoft.com/office/drawing/2014/main" id="{9E267C3C-1E03-7558-BC83-C01CF479799B}"/>
              </a:ext>
            </a:extLst>
          </p:cNvPr>
          <p:cNvSpPr/>
          <p:nvPr userDrawn="1"/>
        </p:nvSpPr>
        <p:spPr>
          <a:xfrm>
            <a:off x="2470652" y="5699760"/>
            <a:ext cx="1776228" cy="1776228"/>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5" name="Ovaal 4">
            <a:extLst>
              <a:ext uri="{FF2B5EF4-FFF2-40B4-BE49-F238E27FC236}">
                <a16:creationId xmlns:a16="http://schemas.microsoft.com/office/drawing/2014/main" id="{ABB81767-1ED1-89D2-DC63-9B30A228D265}"/>
              </a:ext>
            </a:extLst>
          </p:cNvPr>
          <p:cNvSpPr/>
          <p:nvPr userDrawn="1"/>
        </p:nvSpPr>
        <p:spPr>
          <a:xfrm>
            <a:off x="10224151" y="4921023"/>
            <a:ext cx="689108" cy="689108"/>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312441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 -4.81481E-6 L -0.21419 -4.81481E-6 " pathEditMode="relative" rAng="0" ptsTypes="AA">
                                      <p:cBhvr>
                                        <p:cTn id="6" dur="2000" fill="hold"/>
                                        <p:tgtEl>
                                          <p:spTgt spid="12"/>
                                        </p:tgtEl>
                                        <p:attrNameLst>
                                          <p:attrName>ppt_x</p:attrName>
                                          <p:attrName>ppt_y</p:attrName>
                                        </p:attrNameLst>
                                      </p:cBhvr>
                                      <p:rCtr x="-10716" y="0"/>
                                    </p:animMotion>
                                  </p:childTnLst>
                                </p:cTn>
                              </p:par>
                              <p:par>
                                <p:cTn id="7" presetID="6" presetClass="emph" presetSubtype="0" fill="hold" nodeType="withEffect">
                                  <p:stCondLst>
                                    <p:cond delay="0"/>
                                  </p:stCondLst>
                                  <p:childTnLst>
                                    <p:animScale>
                                      <p:cBhvr>
                                        <p:cTn id="8" dur="2000" fill="hold"/>
                                        <p:tgtEl>
                                          <p:spTgt spid="12"/>
                                        </p:tgtEl>
                                      </p:cBhvr>
                                      <p:by x="50000" y="50000"/>
                                    </p:animScale>
                                  </p:childTnLst>
                                </p:cTn>
                              </p:par>
                            </p:childTnLst>
                          </p:cTn>
                        </p:par>
                        <p:par>
                          <p:cTn id="9" fill="hold">
                            <p:stCondLst>
                              <p:cond delay="2000"/>
                            </p:stCondLst>
                            <p:childTnLst>
                              <p:par>
                                <p:cTn id="10" presetID="10" presetClass="entr" presetSubtype="0" repeatCount="0" fill="hold" grpId="0" nodeType="afterEffect">
                                  <p:stCondLst>
                                    <p:cond delay="500"/>
                                  </p:stCondLst>
                                  <p:iterate type="lt">
                                    <p:tmPct val="10000"/>
                                  </p:iterate>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tement/vraag">
    <p:bg>
      <p:bgPr>
        <a:solidFill>
          <a:schemeClr val="accent2"/>
        </a:solidFill>
        <a:effectLst/>
      </p:bgPr>
    </p:bg>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4FEA4041-E24F-843B-88F7-C800049E7EEA}"/>
              </a:ext>
            </a:extLst>
          </p:cNvPr>
          <p:cNvSpPr/>
          <p:nvPr userDrawn="1"/>
        </p:nvSpPr>
        <p:spPr>
          <a:xfrm>
            <a:off x="0" y="5111015"/>
            <a:ext cx="6096000" cy="1746985"/>
          </a:xfrm>
          <a:prstGeom prst="rect">
            <a:avLst/>
          </a:prstGeom>
          <a:solidFill>
            <a:schemeClr val="accent2"/>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l-NL"/>
          </a:p>
        </p:txBody>
      </p:sp>
      <p:sp>
        <p:nvSpPr>
          <p:cNvPr id="10" name="Ovaal 9">
            <a:extLst>
              <a:ext uri="{FF2B5EF4-FFF2-40B4-BE49-F238E27FC236}">
                <a16:creationId xmlns:a16="http://schemas.microsoft.com/office/drawing/2014/main" id="{1642EA8A-C8B0-D137-F163-6D92C0511EDA}"/>
              </a:ext>
            </a:extLst>
          </p:cNvPr>
          <p:cNvSpPr/>
          <p:nvPr userDrawn="1"/>
        </p:nvSpPr>
        <p:spPr>
          <a:xfrm>
            <a:off x="2912998" y="190732"/>
            <a:ext cx="6446906" cy="6446906"/>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Vrije vorm 18">
            <a:extLst>
              <a:ext uri="{FF2B5EF4-FFF2-40B4-BE49-F238E27FC236}">
                <a16:creationId xmlns:a16="http://schemas.microsoft.com/office/drawing/2014/main" id="{7BA78D18-FE30-7ECD-3B41-40A392897E33}"/>
              </a:ext>
            </a:extLst>
          </p:cNvPr>
          <p:cNvSpPr/>
          <p:nvPr userDrawn="1"/>
        </p:nvSpPr>
        <p:spPr>
          <a:xfrm>
            <a:off x="12207271" y="-14590"/>
            <a:ext cx="16054" cy="14591"/>
          </a:xfrm>
          <a:custGeom>
            <a:avLst/>
            <a:gdLst>
              <a:gd name="connsiteX0" fmla="*/ 0 w 16054"/>
              <a:gd name="connsiteY0" fmla="*/ 0 h 14591"/>
              <a:gd name="connsiteX1" fmla="*/ 16054 w 16054"/>
              <a:gd name="connsiteY1" fmla="*/ 14591 h 14591"/>
              <a:gd name="connsiteX2" fmla="*/ 0 w 16054"/>
              <a:gd name="connsiteY2" fmla="*/ 14591 h 14591"/>
              <a:gd name="connsiteX3" fmla="*/ 0 w 16054"/>
              <a:gd name="connsiteY3" fmla="*/ 0 h 14591"/>
            </a:gdLst>
            <a:ahLst/>
            <a:cxnLst>
              <a:cxn ang="0">
                <a:pos x="connsiteX0" y="connsiteY0"/>
              </a:cxn>
              <a:cxn ang="0">
                <a:pos x="connsiteX1" y="connsiteY1"/>
              </a:cxn>
              <a:cxn ang="0">
                <a:pos x="connsiteX2" y="connsiteY2"/>
              </a:cxn>
              <a:cxn ang="0">
                <a:pos x="connsiteX3" y="connsiteY3"/>
              </a:cxn>
            </a:cxnLst>
            <a:rect l="l" t="t" r="r" b="b"/>
            <a:pathLst>
              <a:path w="16054" h="14591">
                <a:moveTo>
                  <a:pt x="0" y="0"/>
                </a:moveTo>
                <a:lnTo>
                  <a:pt x="16054" y="14591"/>
                </a:lnTo>
                <a:lnTo>
                  <a:pt x="0" y="14591"/>
                </a:lnTo>
                <a:lnTo>
                  <a:pt x="0"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el 1">
            <a:extLst>
              <a:ext uri="{FF2B5EF4-FFF2-40B4-BE49-F238E27FC236}">
                <a16:creationId xmlns:a16="http://schemas.microsoft.com/office/drawing/2014/main" id="{8C3F647F-2883-327F-D42C-4562F5CEF5E4}"/>
              </a:ext>
            </a:extLst>
          </p:cNvPr>
          <p:cNvSpPr>
            <a:spLocks noGrp="1"/>
          </p:cNvSpPr>
          <p:nvPr>
            <p:ph type="ctrTitle"/>
          </p:nvPr>
        </p:nvSpPr>
        <p:spPr>
          <a:xfrm>
            <a:off x="3269683" y="968113"/>
            <a:ext cx="5733535" cy="4921773"/>
          </a:xfrm>
        </p:spPr>
        <p:txBody>
          <a:bodyPr anchor="ctr">
            <a:noAutofit/>
          </a:bodyPr>
          <a:lstStyle>
            <a:lvl1pPr algn="ctr">
              <a:defRPr sz="4800">
                <a:solidFill>
                  <a:schemeClr val="bg1"/>
                </a:solidFill>
              </a:defRPr>
            </a:lvl1pPr>
          </a:lstStyle>
          <a:p>
            <a:r>
              <a:rPr lang="nl-NL" dirty="0"/>
              <a:t>Klik om stijl te bewerken</a:t>
            </a:r>
          </a:p>
        </p:txBody>
      </p:sp>
      <p:sp>
        <p:nvSpPr>
          <p:cNvPr id="5" name="Ovaal 4">
            <a:extLst>
              <a:ext uri="{FF2B5EF4-FFF2-40B4-BE49-F238E27FC236}">
                <a16:creationId xmlns:a16="http://schemas.microsoft.com/office/drawing/2014/main" id="{44D7E8C1-BC70-BFEB-8FCA-39EE1F52C8B7}"/>
              </a:ext>
            </a:extLst>
          </p:cNvPr>
          <p:cNvSpPr/>
          <p:nvPr userDrawn="1"/>
        </p:nvSpPr>
        <p:spPr>
          <a:xfrm>
            <a:off x="2102836" y="5342887"/>
            <a:ext cx="986572" cy="986572"/>
          </a:xfrm>
          <a:prstGeom prst="ellipse">
            <a:avLst/>
          </a:prstGeom>
          <a:solidFill>
            <a:schemeClr val="accent1"/>
          </a:solidFill>
          <a:ln>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6" name="Ovaal 5">
            <a:extLst>
              <a:ext uri="{FF2B5EF4-FFF2-40B4-BE49-F238E27FC236}">
                <a16:creationId xmlns:a16="http://schemas.microsoft.com/office/drawing/2014/main" id="{DC49CF20-92E8-B9A2-48EB-DE36A3E04E9D}"/>
              </a:ext>
            </a:extLst>
          </p:cNvPr>
          <p:cNvSpPr/>
          <p:nvPr userDrawn="1"/>
        </p:nvSpPr>
        <p:spPr>
          <a:xfrm>
            <a:off x="11463183" y="5333255"/>
            <a:ext cx="502918" cy="502918"/>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1522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191059-AA59-1D6A-3C98-3056DAE6C35C}"/>
              </a:ext>
            </a:extLst>
          </p:cNvPr>
          <p:cNvSpPr>
            <a:spLocks noGrp="1"/>
          </p:cNvSpPr>
          <p:nvPr>
            <p:ph type="ctrTitle"/>
          </p:nvPr>
        </p:nvSpPr>
        <p:spPr>
          <a:xfrm>
            <a:off x="1524001" y="1122363"/>
            <a:ext cx="9144000" cy="2387600"/>
          </a:xfrm>
        </p:spPr>
        <p:txBody>
          <a:bodyPr anchor="b"/>
          <a:lstStyle>
            <a:lvl1pPr algn="ctr">
              <a:defRPr sz="5997"/>
            </a:lvl1pPr>
          </a:lstStyle>
          <a:p>
            <a:r>
              <a:rPr lang="nl-NL"/>
              <a:t>Klik om stijl te bewerken</a:t>
            </a:r>
          </a:p>
        </p:txBody>
      </p:sp>
      <p:sp>
        <p:nvSpPr>
          <p:cNvPr id="3" name="Ondertitel 2">
            <a:extLst>
              <a:ext uri="{FF2B5EF4-FFF2-40B4-BE49-F238E27FC236}">
                <a16:creationId xmlns:a16="http://schemas.microsoft.com/office/drawing/2014/main" id="{FF3999AE-800F-0901-FA64-0F17FC4786AF}"/>
              </a:ext>
            </a:extLst>
          </p:cNvPr>
          <p:cNvSpPr>
            <a:spLocks noGrp="1"/>
          </p:cNvSpPr>
          <p:nvPr>
            <p:ph type="subTitle" idx="1"/>
          </p:nvPr>
        </p:nvSpPr>
        <p:spPr>
          <a:xfrm>
            <a:off x="1524001" y="3602038"/>
            <a:ext cx="9144000" cy="1655762"/>
          </a:xfrm>
        </p:spPr>
        <p:txBody>
          <a:bodyPr/>
          <a:lstStyle>
            <a:lvl1pPr marL="0" indent="0" algn="ctr">
              <a:buNone/>
              <a:defRPr sz="2398"/>
            </a:lvl1pPr>
            <a:lvl2pPr marL="456929" indent="0" algn="ctr">
              <a:buNone/>
              <a:defRPr sz="1999"/>
            </a:lvl2pPr>
            <a:lvl3pPr marL="913859" indent="0" algn="ctr">
              <a:buNone/>
              <a:defRPr sz="1799"/>
            </a:lvl3pPr>
            <a:lvl4pPr marL="1370788" indent="0" algn="ctr">
              <a:buNone/>
              <a:defRPr sz="1599"/>
            </a:lvl4pPr>
            <a:lvl5pPr marL="1827717" indent="0" algn="ctr">
              <a:buNone/>
              <a:defRPr sz="1599"/>
            </a:lvl5pPr>
            <a:lvl6pPr marL="2284647" indent="0" algn="ctr">
              <a:buNone/>
              <a:defRPr sz="1599"/>
            </a:lvl6pPr>
            <a:lvl7pPr marL="2741576" indent="0" algn="ctr">
              <a:buNone/>
              <a:defRPr sz="1599"/>
            </a:lvl7pPr>
            <a:lvl8pPr marL="3198505" indent="0" algn="ctr">
              <a:buNone/>
              <a:defRPr sz="1599"/>
            </a:lvl8pPr>
            <a:lvl9pPr marL="3655434" indent="0" algn="ctr">
              <a:buNone/>
              <a:defRPr sz="1599"/>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B9B9290-28E5-AD3B-834E-AA9544371FA4}"/>
              </a:ext>
            </a:extLst>
          </p:cNvPr>
          <p:cNvSpPr>
            <a:spLocks noGrp="1"/>
          </p:cNvSpPr>
          <p:nvPr>
            <p:ph type="dt" sz="half" idx="10"/>
          </p:nvPr>
        </p:nvSpPr>
        <p:spPr/>
        <p:txBody>
          <a:bodyPr/>
          <a:lstStyle/>
          <a:p>
            <a:fld id="{72E89C0F-CCA0-364B-A0C9-4C9086F725F3}" type="datetimeFigureOut">
              <a:rPr lang="nl-NL" smtClean="0"/>
              <a:t>04-03-2024</a:t>
            </a:fld>
            <a:endParaRPr lang="nl-NL"/>
          </a:p>
        </p:txBody>
      </p:sp>
      <p:sp>
        <p:nvSpPr>
          <p:cNvPr id="5" name="Tijdelijke aanduiding voor voettekst 4">
            <a:extLst>
              <a:ext uri="{FF2B5EF4-FFF2-40B4-BE49-F238E27FC236}">
                <a16:creationId xmlns:a16="http://schemas.microsoft.com/office/drawing/2014/main" id="{0A9BEFF6-56D2-A01B-7EA8-387610484F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4B1C83C-061F-9A50-2E60-C2FB7E59C04E}"/>
              </a:ext>
            </a:extLst>
          </p:cNvPr>
          <p:cNvSpPr>
            <a:spLocks noGrp="1"/>
          </p:cNvSpPr>
          <p:nvPr>
            <p:ph type="sldNum" sz="quarter" idx="12"/>
          </p:nvPr>
        </p:nvSpPr>
        <p:spPr/>
        <p:txBody>
          <a:bodyPr/>
          <a:lstStyle/>
          <a:p>
            <a:pPr algn="r"/>
            <a:fld id="{00000000-1234-1234-1234-123412341234}" type="slidenum">
              <a:rPr lang="nl-NL" smtClean="0"/>
              <a:pPr algn="r"/>
              <a:t>‹nr.›</a:t>
            </a:fld>
            <a:endParaRPr lang="nl-NL"/>
          </a:p>
        </p:txBody>
      </p:sp>
    </p:spTree>
    <p:extLst>
      <p:ext uri="{BB962C8B-B14F-4D97-AF65-F5344CB8AC3E}">
        <p14:creationId xmlns:p14="http://schemas.microsoft.com/office/powerpoint/2010/main" val="416170237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Aangepaste indeling" type="tx">
  <p:cSld name="Aangepaste indeling">
    <p:bg>
      <p:bgPr>
        <a:solidFill>
          <a:srgbClr val="FFFFFF"/>
        </a:solidFill>
        <a:effectLst/>
      </p:bgPr>
    </p:bg>
    <p:spTree>
      <p:nvGrpSpPr>
        <p:cNvPr id="1" name="Shape 9"/>
        <p:cNvGrpSpPr/>
        <p:nvPr/>
      </p:nvGrpSpPr>
      <p:grpSpPr>
        <a:xfrm>
          <a:off x="0" y="0"/>
          <a:ext cx="0" cy="0"/>
          <a:chOff x="0" y="0"/>
          <a:chExt cx="0" cy="0"/>
        </a:xfrm>
      </p:grpSpPr>
      <p:sp>
        <p:nvSpPr>
          <p:cNvPr id="17" name="Google Shape;17;p25"/>
          <p:cNvSpPr txBox="1">
            <a:spLocks noGrp="1"/>
          </p:cNvSpPr>
          <p:nvPr>
            <p:ph type="title"/>
          </p:nvPr>
        </p:nvSpPr>
        <p:spPr>
          <a:xfrm>
            <a:off x="2249194" y="2134246"/>
            <a:ext cx="7693610" cy="2048539"/>
          </a:xfrm>
          <a:prstGeom prst="rect">
            <a:avLst/>
          </a:prstGeom>
          <a:noFill/>
          <a:ln>
            <a:noFill/>
          </a:ln>
        </p:spPr>
        <p:txBody>
          <a:bodyPr spcFirstLastPara="1" wrap="square" lIns="0" tIns="0" rIns="0" bIns="0" anchor="t" anchorCtr="0">
            <a:normAutofit/>
          </a:bodyPr>
          <a:lstStyle>
            <a:lvl1pPr lvl="0" algn="ctr">
              <a:lnSpc>
                <a:spcPct val="100000"/>
              </a:lnSpc>
              <a:spcBef>
                <a:spcPts val="0"/>
              </a:spcBef>
              <a:spcAft>
                <a:spcPts val="0"/>
              </a:spcAft>
              <a:buClr>
                <a:srgbClr val="FFFFFF"/>
              </a:buClr>
              <a:buSzPts val="5400"/>
              <a:buFont typeface="Helvetica Neue"/>
              <a:buNone/>
              <a:defRPr sz="3275" b="0"/>
            </a:lvl1pPr>
            <a:lvl2pPr lvl="1" algn="l">
              <a:lnSpc>
                <a:spcPct val="477777"/>
              </a:lnSpc>
              <a:spcBef>
                <a:spcPts val="0"/>
              </a:spcBef>
              <a:spcAft>
                <a:spcPts val="0"/>
              </a:spcAft>
              <a:buClr>
                <a:srgbClr val="FFFFFF"/>
              </a:buClr>
              <a:buSzPts val="1800"/>
              <a:buNone/>
              <a:defRPr/>
            </a:lvl2pPr>
            <a:lvl3pPr lvl="2" algn="l">
              <a:lnSpc>
                <a:spcPct val="477777"/>
              </a:lnSpc>
              <a:spcBef>
                <a:spcPts val="0"/>
              </a:spcBef>
              <a:spcAft>
                <a:spcPts val="0"/>
              </a:spcAft>
              <a:buClr>
                <a:srgbClr val="FFFFFF"/>
              </a:buClr>
              <a:buSzPts val="1800"/>
              <a:buNone/>
              <a:defRPr/>
            </a:lvl3pPr>
            <a:lvl4pPr lvl="3" algn="l">
              <a:lnSpc>
                <a:spcPct val="477777"/>
              </a:lnSpc>
              <a:spcBef>
                <a:spcPts val="0"/>
              </a:spcBef>
              <a:spcAft>
                <a:spcPts val="0"/>
              </a:spcAft>
              <a:buClr>
                <a:srgbClr val="FFFFFF"/>
              </a:buClr>
              <a:buSzPts val="1800"/>
              <a:buNone/>
              <a:defRPr/>
            </a:lvl4pPr>
            <a:lvl5pPr lvl="4" algn="l">
              <a:lnSpc>
                <a:spcPct val="477777"/>
              </a:lnSpc>
              <a:spcBef>
                <a:spcPts val="0"/>
              </a:spcBef>
              <a:spcAft>
                <a:spcPts val="0"/>
              </a:spcAft>
              <a:buClr>
                <a:srgbClr val="FFFFFF"/>
              </a:buClr>
              <a:buSzPts val="1800"/>
              <a:buNone/>
              <a:defRPr/>
            </a:lvl5pPr>
            <a:lvl6pPr lvl="5" algn="l">
              <a:lnSpc>
                <a:spcPct val="477777"/>
              </a:lnSpc>
              <a:spcBef>
                <a:spcPts val="0"/>
              </a:spcBef>
              <a:spcAft>
                <a:spcPts val="0"/>
              </a:spcAft>
              <a:buClr>
                <a:srgbClr val="FFFFFF"/>
              </a:buClr>
              <a:buSzPts val="1800"/>
              <a:buNone/>
              <a:defRPr/>
            </a:lvl6pPr>
            <a:lvl7pPr lvl="6" algn="l">
              <a:lnSpc>
                <a:spcPct val="477777"/>
              </a:lnSpc>
              <a:spcBef>
                <a:spcPts val="0"/>
              </a:spcBef>
              <a:spcAft>
                <a:spcPts val="0"/>
              </a:spcAft>
              <a:buClr>
                <a:srgbClr val="FFFFFF"/>
              </a:buClr>
              <a:buSzPts val="1800"/>
              <a:buNone/>
              <a:defRPr/>
            </a:lvl7pPr>
            <a:lvl8pPr lvl="7" algn="l">
              <a:lnSpc>
                <a:spcPct val="477777"/>
              </a:lnSpc>
              <a:spcBef>
                <a:spcPts val="0"/>
              </a:spcBef>
              <a:spcAft>
                <a:spcPts val="0"/>
              </a:spcAft>
              <a:buClr>
                <a:srgbClr val="FFFFFF"/>
              </a:buClr>
              <a:buSzPts val="1800"/>
              <a:buNone/>
              <a:defRPr/>
            </a:lvl8pPr>
            <a:lvl9pPr lvl="8" algn="l">
              <a:lnSpc>
                <a:spcPct val="477777"/>
              </a:lnSpc>
              <a:spcBef>
                <a:spcPts val="0"/>
              </a:spcBef>
              <a:spcAft>
                <a:spcPts val="0"/>
              </a:spcAft>
              <a:buClr>
                <a:srgbClr val="FFFFFF"/>
              </a:buClr>
              <a:buSzPts val="1800"/>
              <a:buNone/>
              <a:defRPr/>
            </a:lvl9pPr>
          </a:lstStyle>
          <a:p>
            <a:endParaRPr/>
          </a:p>
        </p:txBody>
      </p:sp>
      <p:sp>
        <p:nvSpPr>
          <p:cNvPr id="18" name="Google Shape;18;p25"/>
          <p:cNvSpPr txBox="1">
            <a:spLocks noGrp="1"/>
          </p:cNvSpPr>
          <p:nvPr>
            <p:ph type="sldNum" idx="12"/>
          </p:nvPr>
        </p:nvSpPr>
        <p:spPr>
          <a:xfrm>
            <a:off x="1613035" y="6685769"/>
            <a:ext cx="110504" cy="224036"/>
          </a:xfrm>
          <a:prstGeom prst="rect">
            <a:avLst/>
          </a:prstGeom>
          <a:noFill/>
          <a:ln>
            <a:noFill/>
          </a:ln>
        </p:spPr>
        <p:txBody>
          <a:bodyPr spcFirstLastPara="1" wrap="square" lIns="0" tIns="0" rIns="0" bIns="0" anchor="t" anchorCtr="0">
            <a:spAutoFit/>
          </a:bodyPr>
          <a:lstStyle>
            <a:lvl1pPr marL="0" lvl="0" indent="0" algn="r">
              <a:lnSpc>
                <a:spcPct val="100000"/>
              </a:lnSpc>
              <a:spcBef>
                <a:spcPts val="0"/>
              </a:spcBef>
              <a:spcAft>
                <a:spcPts val="0"/>
              </a:spcAft>
              <a:buClr>
                <a:srgbClr val="404040"/>
              </a:buClr>
              <a:buSzPts val="1200"/>
              <a:buFont typeface="Helvetica Neue"/>
              <a:buNone/>
              <a:defRPr sz="728">
                <a:solidFill>
                  <a:srgbClr val="404040"/>
                </a:solidFill>
                <a:latin typeface="Helvetica Neue"/>
                <a:ea typeface="Helvetica Neue"/>
                <a:cs typeface="Helvetica Neue"/>
                <a:sym typeface="Helvetica Neue"/>
              </a:defRPr>
            </a:lvl1pPr>
            <a:lvl2pPr marL="0" lvl="1" indent="0" algn="r">
              <a:lnSpc>
                <a:spcPct val="100000"/>
              </a:lnSpc>
              <a:spcBef>
                <a:spcPts val="0"/>
              </a:spcBef>
              <a:spcAft>
                <a:spcPts val="0"/>
              </a:spcAft>
              <a:buClr>
                <a:srgbClr val="404040"/>
              </a:buClr>
              <a:buSzPts val="1200"/>
              <a:buFont typeface="Helvetica Neue"/>
              <a:buNone/>
              <a:defRPr sz="728">
                <a:solidFill>
                  <a:srgbClr val="404040"/>
                </a:solidFill>
                <a:latin typeface="Helvetica Neue"/>
                <a:ea typeface="Helvetica Neue"/>
                <a:cs typeface="Helvetica Neue"/>
                <a:sym typeface="Helvetica Neue"/>
              </a:defRPr>
            </a:lvl2pPr>
            <a:lvl3pPr marL="0" lvl="2" indent="0" algn="r">
              <a:lnSpc>
                <a:spcPct val="100000"/>
              </a:lnSpc>
              <a:spcBef>
                <a:spcPts val="0"/>
              </a:spcBef>
              <a:spcAft>
                <a:spcPts val="0"/>
              </a:spcAft>
              <a:buClr>
                <a:srgbClr val="404040"/>
              </a:buClr>
              <a:buSzPts val="1200"/>
              <a:buFont typeface="Helvetica Neue"/>
              <a:buNone/>
              <a:defRPr sz="728">
                <a:solidFill>
                  <a:srgbClr val="404040"/>
                </a:solidFill>
                <a:latin typeface="Helvetica Neue"/>
                <a:ea typeface="Helvetica Neue"/>
                <a:cs typeface="Helvetica Neue"/>
                <a:sym typeface="Helvetica Neue"/>
              </a:defRPr>
            </a:lvl3pPr>
            <a:lvl4pPr marL="0" lvl="3" indent="0" algn="r">
              <a:lnSpc>
                <a:spcPct val="100000"/>
              </a:lnSpc>
              <a:spcBef>
                <a:spcPts val="0"/>
              </a:spcBef>
              <a:spcAft>
                <a:spcPts val="0"/>
              </a:spcAft>
              <a:buClr>
                <a:srgbClr val="404040"/>
              </a:buClr>
              <a:buSzPts val="1200"/>
              <a:buFont typeface="Helvetica Neue"/>
              <a:buNone/>
              <a:defRPr sz="728">
                <a:solidFill>
                  <a:srgbClr val="404040"/>
                </a:solidFill>
                <a:latin typeface="Helvetica Neue"/>
                <a:ea typeface="Helvetica Neue"/>
                <a:cs typeface="Helvetica Neue"/>
                <a:sym typeface="Helvetica Neue"/>
              </a:defRPr>
            </a:lvl4pPr>
            <a:lvl5pPr marL="0" lvl="4" indent="0" algn="r">
              <a:lnSpc>
                <a:spcPct val="100000"/>
              </a:lnSpc>
              <a:spcBef>
                <a:spcPts val="0"/>
              </a:spcBef>
              <a:spcAft>
                <a:spcPts val="0"/>
              </a:spcAft>
              <a:buClr>
                <a:srgbClr val="404040"/>
              </a:buClr>
              <a:buSzPts val="1200"/>
              <a:buFont typeface="Helvetica Neue"/>
              <a:buNone/>
              <a:defRPr sz="728">
                <a:solidFill>
                  <a:srgbClr val="404040"/>
                </a:solidFill>
                <a:latin typeface="Helvetica Neue"/>
                <a:ea typeface="Helvetica Neue"/>
                <a:cs typeface="Helvetica Neue"/>
                <a:sym typeface="Helvetica Neue"/>
              </a:defRPr>
            </a:lvl5pPr>
            <a:lvl6pPr marL="0" lvl="5" indent="0" algn="r">
              <a:lnSpc>
                <a:spcPct val="100000"/>
              </a:lnSpc>
              <a:spcBef>
                <a:spcPts val="0"/>
              </a:spcBef>
              <a:spcAft>
                <a:spcPts val="0"/>
              </a:spcAft>
              <a:buClr>
                <a:srgbClr val="404040"/>
              </a:buClr>
              <a:buSzPts val="1200"/>
              <a:buFont typeface="Helvetica Neue"/>
              <a:buNone/>
              <a:defRPr sz="728">
                <a:solidFill>
                  <a:srgbClr val="404040"/>
                </a:solidFill>
                <a:latin typeface="Helvetica Neue"/>
                <a:ea typeface="Helvetica Neue"/>
                <a:cs typeface="Helvetica Neue"/>
                <a:sym typeface="Helvetica Neue"/>
              </a:defRPr>
            </a:lvl6pPr>
            <a:lvl7pPr marL="0" lvl="6" indent="0" algn="r">
              <a:lnSpc>
                <a:spcPct val="100000"/>
              </a:lnSpc>
              <a:spcBef>
                <a:spcPts val="0"/>
              </a:spcBef>
              <a:spcAft>
                <a:spcPts val="0"/>
              </a:spcAft>
              <a:buClr>
                <a:srgbClr val="404040"/>
              </a:buClr>
              <a:buSzPts val="1200"/>
              <a:buFont typeface="Helvetica Neue"/>
              <a:buNone/>
              <a:defRPr sz="728">
                <a:solidFill>
                  <a:srgbClr val="404040"/>
                </a:solidFill>
                <a:latin typeface="Helvetica Neue"/>
                <a:ea typeface="Helvetica Neue"/>
                <a:cs typeface="Helvetica Neue"/>
                <a:sym typeface="Helvetica Neue"/>
              </a:defRPr>
            </a:lvl7pPr>
            <a:lvl8pPr marL="0" lvl="7" indent="0" algn="r">
              <a:lnSpc>
                <a:spcPct val="100000"/>
              </a:lnSpc>
              <a:spcBef>
                <a:spcPts val="0"/>
              </a:spcBef>
              <a:spcAft>
                <a:spcPts val="0"/>
              </a:spcAft>
              <a:buClr>
                <a:srgbClr val="404040"/>
              </a:buClr>
              <a:buSzPts val="1200"/>
              <a:buFont typeface="Helvetica Neue"/>
              <a:buNone/>
              <a:defRPr sz="728">
                <a:solidFill>
                  <a:srgbClr val="404040"/>
                </a:solidFill>
                <a:latin typeface="Helvetica Neue"/>
                <a:ea typeface="Helvetica Neue"/>
                <a:cs typeface="Helvetica Neue"/>
                <a:sym typeface="Helvetica Neue"/>
              </a:defRPr>
            </a:lvl8pPr>
            <a:lvl9pPr marL="0" lvl="8" indent="0" algn="r">
              <a:lnSpc>
                <a:spcPct val="100000"/>
              </a:lnSpc>
              <a:spcBef>
                <a:spcPts val="0"/>
              </a:spcBef>
              <a:spcAft>
                <a:spcPts val="0"/>
              </a:spcAft>
              <a:buClr>
                <a:srgbClr val="404040"/>
              </a:buClr>
              <a:buSzPts val="1200"/>
              <a:buFont typeface="Helvetica Neue"/>
              <a:buNone/>
              <a:defRPr sz="728">
                <a:solidFill>
                  <a:srgbClr val="404040"/>
                </a:solidFill>
                <a:latin typeface="Helvetica Neue"/>
                <a:ea typeface="Helvetica Neue"/>
                <a:cs typeface="Helvetica Neue"/>
                <a:sym typeface="Helvetica Neue"/>
              </a:defRPr>
            </a:lvl9pPr>
          </a:lstStyle>
          <a:p>
            <a:fld id="{00000000-1234-1234-1234-123412341234}" type="slidenum">
              <a:rPr lang="nl-NL" smtClean="0"/>
              <a:pPr/>
              <a:t>‹nr.›</a:t>
            </a:fld>
            <a:endParaRPr lang="nl-NL"/>
          </a:p>
        </p:txBody>
      </p:sp>
    </p:spTree>
    <p:extLst>
      <p:ext uri="{BB962C8B-B14F-4D97-AF65-F5344CB8AC3E}">
        <p14:creationId xmlns:p14="http://schemas.microsoft.com/office/powerpoint/2010/main" val="3475887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uze">
    <p:bg>
      <p:bgPr>
        <a:solidFill>
          <a:schemeClr val="accent2"/>
        </a:solidFill>
        <a:effectLst/>
      </p:bgPr>
    </p:bg>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79757CC0-889F-CB7D-2F55-C56C67223874}"/>
              </a:ext>
            </a:extLst>
          </p:cNvPr>
          <p:cNvSpPr>
            <a:spLocks noGrp="1"/>
          </p:cNvSpPr>
          <p:nvPr>
            <p:ph type="pic" sz="quarter" idx="11" hasCustomPrompt="1"/>
          </p:nvPr>
        </p:nvSpPr>
        <p:spPr>
          <a:xfrm>
            <a:off x="5468783" y="334963"/>
            <a:ext cx="5994400" cy="5994400"/>
          </a:xfrm>
          <a:prstGeom prst="ellipse">
            <a:avLst/>
          </a:prstGeom>
          <a:solidFill>
            <a:schemeClr val="tx1"/>
          </a:solidFill>
        </p:spPr>
        <p:txBody>
          <a:bodyPr anchor="ctr"/>
          <a:lstStyle>
            <a:lvl1pPr marL="0" indent="0" algn="ctr">
              <a:buNone/>
              <a:defRPr/>
            </a:lvl1pPr>
          </a:lstStyle>
          <a:p>
            <a:r>
              <a:rPr lang="nl-NL" dirty="0"/>
              <a:t> </a:t>
            </a:r>
          </a:p>
        </p:txBody>
      </p:sp>
      <p:sp>
        <p:nvSpPr>
          <p:cNvPr id="19" name="Vrije vorm 18">
            <a:extLst>
              <a:ext uri="{FF2B5EF4-FFF2-40B4-BE49-F238E27FC236}">
                <a16:creationId xmlns:a16="http://schemas.microsoft.com/office/drawing/2014/main" id="{7BA78D18-FE30-7ECD-3B41-40A392897E33}"/>
              </a:ext>
            </a:extLst>
          </p:cNvPr>
          <p:cNvSpPr/>
          <p:nvPr userDrawn="1"/>
        </p:nvSpPr>
        <p:spPr>
          <a:xfrm>
            <a:off x="12207271" y="-14590"/>
            <a:ext cx="16054" cy="14591"/>
          </a:xfrm>
          <a:custGeom>
            <a:avLst/>
            <a:gdLst>
              <a:gd name="connsiteX0" fmla="*/ 0 w 16054"/>
              <a:gd name="connsiteY0" fmla="*/ 0 h 14591"/>
              <a:gd name="connsiteX1" fmla="*/ 16054 w 16054"/>
              <a:gd name="connsiteY1" fmla="*/ 14591 h 14591"/>
              <a:gd name="connsiteX2" fmla="*/ 0 w 16054"/>
              <a:gd name="connsiteY2" fmla="*/ 14591 h 14591"/>
              <a:gd name="connsiteX3" fmla="*/ 0 w 16054"/>
              <a:gd name="connsiteY3" fmla="*/ 0 h 14591"/>
            </a:gdLst>
            <a:ahLst/>
            <a:cxnLst>
              <a:cxn ang="0">
                <a:pos x="connsiteX0" y="connsiteY0"/>
              </a:cxn>
              <a:cxn ang="0">
                <a:pos x="connsiteX1" y="connsiteY1"/>
              </a:cxn>
              <a:cxn ang="0">
                <a:pos x="connsiteX2" y="connsiteY2"/>
              </a:cxn>
              <a:cxn ang="0">
                <a:pos x="connsiteX3" y="connsiteY3"/>
              </a:cxn>
            </a:cxnLst>
            <a:rect l="l" t="t" r="r" b="b"/>
            <a:pathLst>
              <a:path w="16054" h="14591">
                <a:moveTo>
                  <a:pt x="0" y="0"/>
                </a:moveTo>
                <a:lnTo>
                  <a:pt x="16054" y="14591"/>
                </a:lnTo>
                <a:lnTo>
                  <a:pt x="0" y="14591"/>
                </a:lnTo>
                <a:lnTo>
                  <a:pt x="0"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el 1">
            <a:extLst>
              <a:ext uri="{FF2B5EF4-FFF2-40B4-BE49-F238E27FC236}">
                <a16:creationId xmlns:a16="http://schemas.microsoft.com/office/drawing/2014/main" id="{8C3F647F-2883-327F-D42C-4562F5CEF5E4}"/>
              </a:ext>
            </a:extLst>
          </p:cNvPr>
          <p:cNvSpPr>
            <a:spLocks noGrp="1"/>
          </p:cNvSpPr>
          <p:nvPr>
            <p:ph type="ctrTitle"/>
          </p:nvPr>
        </p:nvSpPr>
        <p:spPr>
          <a:xfrm>
            <a:off x="417095" y="2589705"/>
            <a:ext cx="7350492" cy="1678589"/>
          </a:xfrm>
        </p:spPr>
        <p:txBody>
          <a:bodyPr anchor="t"/>
          <a:lstStyle>
            <a:lvl1pPr algn="l">
              <a:defRPr sz="6000">
                <a:solidFill>
                  <a:schemeClr val="bg1"/>
                </a:solidFill>
              </a:defRPr>
            </a:lvl1pPr>
          </a:lstStyle>
          <a:p>
            <a:r>
              <a:rPr lang="nl-NL" dirty="0"/>
              <a:t>Klik om stijl te bewerken</a:t>
            </a:r>
          </a:p>
        </p:txBody>
      </p:sp>
      <p:sp>
        <p:nvSpPr>
          <p:cNvPr id="4" name="Vrije vorm 3">
            <a:extLst>
              <a:ext uri="{FF2B5EF4-FFF2-40B4-BE49-F238E27FC236}">
                <a16:creationId xmlns:a16="http://schemas.microsoft.com/office/drawing/2014/main" id="{1550EF7F-83AC-57DC-CA33-C604F844E74B}"/>
              </a:ext>
            </a:extLst>
          </p:cNvPr>
          <p:cNvSpPr/>
          <p:nvPr userDrawn="1"/>
        </p:nvSpPr>
        <p:spPr>
          <a:xfrm rot="10800000">
            <a:off x="1665558" y="-6699"/>
            <a:ext cx="1431614" cy="879049"/>
          </a:xfrm>
          <a:custGeom>
            <a:avLst/>
            <a:gdLst>
              <a:gd name="connsiteX0" fmla="*/ 554863 w 1109726"/>
              <a:gd name="connsiteY0" fmla="*/ 0 h 681401"/>
              <a:gd name="connsiteX1" fmla="*/ 1109726 w 1109726"/>
              <a:gd name="connsiteY1" fmla="*/ 554863 h 681401"/>
              <a:gd name="connsiteX2" fmla="*/ 1098453 w 1109726"/>
              <a:gd name="connsiteY2" fmla="*/ 666687 h 681401"/>
              <a:gd name="connsiteX3" fmla="*/ 1093886 w 1109726"/>
              <a:gd name="connsiteY3" fmla="*/ 681401 h 681401"/>
              <a:gd name="connsiteX4" fmla="*/ 15841 w 1109726"/>
              <a:gd name="connsiteY4" fmla="*/ 681401 h 681401"/>
              <a:gd name="connsiteX5" fmla="*/ 11273 w 1109726"/>
              <a:gd name="connsiteY5" fmla="*/ 666687 h 681401"/>
              <a:gd name="connsiteX6" fmla="*/ 0 w 1109726"/>
              <a:gd name="connsiteY6" fmla="*/ 554863 h 681401"/>
              <a:gd name="connsiteX7" fmla="*/ 554863 w 1109726"/>
              <a:gd name="connsiteY7" fmla="*/ 0 h 68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9726" h="681401">
                <a:moveTo>
                  <a:pt x="554863" y="0"/>
                </a:moveTo>
                <a:cubicBezTo>
                  <a:pt x="861305" y="0"/>
                  <a:pt x="1109726" y="248421"/>
                  <a:pt x="1109726" y="554863"/>
                </a:cubicBezTo>
                <a:cubicBezTo>
                  <a:pt x="1109726" y="593168"/>
                  <a:pt x="1105845" y="630567"/>
                  <a:pt x="1098453" y="666687"/>
                </a:cubicBezTo>
                <a:lnTo>
                  <a:pt x="1093886" y="681401"/>
                </a:lnTo>
                <a:lnTo>
                  <a:pt x="15841" y="681401"/>
                </a:lnTo>
                <a:lnTo>
                  <a:pt x="11273" y="666687"/>
                </a:lnTo>
                <a:cubicBezTo>
                  <a:pt x="3882" y="630567"/>
                  <a:pt x="0" y="593168"/>
                  <a:pt x="0" y="554863"/>
                </a:cubicBezTo>
                <a:cubicBezTo>
                  <a:pt x="0" y="248421"/>
                  <a:pt x="248421" y="0"/>
                  <a:pt x="554863" y="0"/>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5" name="Ovaal 4">
            <a:extLst>
              <a:ext uri="{FF2B5EF4-FFF2-40B4-BE49-F238E27FC236}">
                <a16:creationId xmlns:a16="http://schemas.microsoft.com/office/drawing/2014/main" id="{44D7E8C1-BC70-BFEB-8FCA-39EE1F52C8B7}"/>
              </a:ext>
            </a:extLst>
          </p:cNvPr>
          <p:cNvSpPr/>
          <p:nvPr userDrawn="1"/>
        </p:nvSpPr>
        <p:spPr>
          <a:xfrm>
            <a:off x="327823" y="5826013"/>
            <a:ext cx="502918" cy="502918"/>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dirty="0"/>
          </a:p>
        </p:txBody>
      </p:sp>
      <p:sp>
        <p:nvSpPr>
          <p:cNvPr id="6" name="Ovaal 5">
            <a:extLst>
              <a:ext uri="{FF2B5EF4-FFF2-40B4-BE49-F238E27FC236}">
                <a16:creationId xmlns:a16="http://schemas.microsoft.com/office/drawing/2014/main" id="{DC49CF20-92E8-B9A2-48EB-DE36A3E04E9D}"/>
              </a:ext>
            </a:extLst>
          </p:cNvPr>
          <p:cNvSpPr/>
          <p:nvPr userDrawn="1"/>
        </p:nvSpPr>
        <p:spPr>
          <a:xfrm>
            <a:off x="11463183" y="5333255"/>
            <a:ext cx="502918" cy="502918"/>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21" name="Tijdelijke aanduiding voor tekst 20">
            <a:extLst>
              <a:ext uri="{FF2B5EF4-FFF2-40B4-BE49-F238E27FC236}">
                <a16:creationId xmlns:a16="http://schemas.microsoft.com/office/drawing/2014/main" id="{D04CB9A3-6CAF-A665-C3A7-B4D8139EEB33}"/>
              </a:ext>
            </a:extLst>
          </p:cNvPr>
          <p:cNvSpPr>
            <a:spLocks noGrp="1"/>
          </p:cNvSpPr>
          <p:nvPr>
            <p:ph type="body" sz="quarter" idx="12" hasCustomPrompt="1"/>
          </p:nvPr>
        </p:nvSpPr>
        <p:spPr>
          <a:xfrm>
            <a:off x="5106935" y="4505325"/>
            <a:ext cx="1550987" cy="1550988"/>
          </a:xfrm>
          <a:prstGeom prst="ellipse">
            <a:avLst/>
          </a:prstGeom>
          <a:solidFill>
            <a:schemeClr val="accent4"/>
          </a:solidFill>
        </p:spPr>
        <p:txBody>
          <a:bodyPr anchor="ctr"/>
          <a:lstStyle>
            <a:lvl1pPr marL="0" indent="0" algn="ctr">
              <a:buNone/>
              <a:defRPr/>
            </a:lvl1pPr>
          </a:lstStyle>
          <a:p>
            <a:pPr lvl="0"/>
            <a:r>
              <a:rPr lang="nl-NL" dirty="0"/>
              <a:t> </a:t>
            </a:r>
          </a:p>
        </p:txBody>
      </p:sp>
    </p:spTree>
    <p:extLst>
      <p:ext uri="{BB962C8B-B14F-4D97-AF65-F5344CB8AC3E}">
        <p14:creationId xmlns:p14="http://schemas.microsoft.com/office/powerpoint/2010/main" val="187202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Effect transition="in" filter="fade">
                                      <p:cBhvr>
                                        <p:cTn id="9" dur="1000"/>
                                        <p:tgtEl>
                                          <p:spTgt spid="16"/>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21">
                                            <p:bg/>
                                          </p:spTgt>
                                        </p:tgtEl>
                                        <p:attrNameLst>
                                          <p:attrName>style.visibility</p:attrName>
                                        </p:attrNameLst>
                                      </p:cBhvr>
                                      <p:to>
                                        <p:strVal val="visible"/>
                                      </p:to>
                                    </p:set>
                                    <p:anim calcmode="lin" valueType="num">
                                      <p:cBhvr>
                                        <p:cTn id="12" dur="500" fill="hold"/>
                                        <p:tgtEl>
                                          <p:spTgt spid="21">
                                            <p:bg/>
                                          </p:spTgt>
                                        </p:tgtEl>
                                        <p:attrNameLst>
                                          <p:attrName>ppt_w</p:attrName>
                                        </p:attrNameLst>
                                      </p:cBhvr>
                                      <p:tavLst>
                                        <p:tav tm="0">
                                          <p:val>
                                            <p:fltVal val="0"/>
                                          </p:val>
                                        </p:tav>
                                        <p:tav tm="100000">
                                          <p:val>
                                            <p:strVal val="#ppt_w"/>
                                          </p:val>
                                        </p:tav>
                                      </p:tavLst>
                                    </p:anim>
                                    <p:anim calcmode="lin" valueType="num">
                                      <p:cBhvr>
                                        <p:cTn id="13" dur="500" fill="hold"/>
                                        <p:tgtEl>
                                          <p:spTgt spid="21">
                                            <p:bg/>
                                          </p:spTgt>
                                        </p:tgtEl>
                                        <p:attrNameLst>
                                          <p:attrName>ppt_h</p:attrName>
                                        </p:attrNameLst>
                                      </p:cBhvr>
                                      <p:tavLst>
                                        <p:tav tm="0">
                                          <p:val>
                                            <p:fltVal val="0"/>
                                          </p:val>
                                        </p:tav>
                                        <p:tav tm="100000">
                                          <p:val>
                                            <p:strVal val="#ppt_h"/>
                                          </p:val>
                                        </p:tav>
                                      </p:tavLst>
                                    </p:anim>
                                    <p:animEffect transition="in" filter="fade">
                                      <p:cBhvr>
                                        <p:cTn id="14" dur="500"/>
                                        <p:tgtEl>
                                          <p:spTgt spid="21">
                                            <p:bg/>
                                          </p:spTgt>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21">
                                            <p:txEl>
                                              <p:pRg st="0" end="0"/>
                                            </p:txEl>
                                          </p:spTgt>
                                        </p:tgtEl>
                                        <p:attrNameLst>
                                          <p:attrName>style.visibility</p:attrName>
                                        </p:attrNameLst>
                                      </p:cBhvr>
                                      <p:to>
                                        <p:strVal val="visible"/>
                                      </p:to>
                                    </p:set>
                                    <p:anim calcmode="lin" valueType="num">
                                      <p:cBhvr>
                                        <p:cTn id="17"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build="p" animBg="1">
        <p:tmplLst>
          <p:tmpl>
            <p:tnLst>
              <p:par>
                <p:cTn presetID="53" presetClass="entr" presetSubtype="16"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childTnLst>
                </p:cTn>
              </p:par>
            </p:tnLst>
          </p:tmpl>
          <p:tmpl lvl="1">
            <p:tnLst>
              <p:par>
                <p:cTn presetID="53" presetClass="entr" presetSubtype="16"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 sessi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Ovaal 3">
            <a:extLst>
              <a:ext uri="{FF2B5EF4-FFF2-40B4-BE49-F238E27FC236}">
                <a16:creationId xmlns:a16="http://schemas.microsoft.com/office/drawing/2014/main" id="{2665F8DA-8578-C7C8-8027-352C1F2ABDAE}"/>
              </a:ext>
            </a:extLst>
          </p:cNvPr>
          <p:cNvSpPr/>
          <p:nvPr userDrawn="1"/>
        </p:nvSpPr>
        <p:spPr>
          <a:xfrm>
            <a:off x="518580" y="799485"/>
            <a:ext cx="4822180" cy="4822180"/>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8C3F647F-2883-327F-D42C-4562F5CEF5E4}"/>
              </a:ext>
            </a:extLst>
          </p:cNvPr>
          <p:cNvSpPr>
            <a:spLocks noGrp="1"/>
          </p:cNvSpPr>
          <p:nvPr>
            <p:ph type="ctrTitle"/>
          </p:nvPr>
        </p:nvSpPr>
        <p:spPr>
          <a:xfrm>
            <a:off x="1185977" y="2496772"/>
            <a:ext cx="3629625" cy="1340013"/>
          </a:xfrm>
        </p:spPr>
        <p:txBody>
          <a:bodyPr anchor="t">
            <a:normAutofit/>
          </a:bodyPr>
          <a:lstStyle>
            <a:lvl1pPr algn="ctr">
              <a:defRPr sz="4800">
                <a:solidFill>
                  <a:schemeClr val="bg1"/>
                </a:solidFill>
              </a:defRPr>
            </a:lvl1pPr>
          </a:lstStyle>
          <a:p>
            <a:r>
              <a:rPr lang="nl-NL" dirty="0"/>
              <a:t>Klik om stijl te bewerken</a:t>
            </a:r>
          </a:p>
        </p:txBody>
      </p:sp>
    </p:spTree>
    <p:extLst>
      <p:ext uri="{BB962C8B-B14F-4D97-AF65-F5344CB8AC3E}">
        <p14:creationId xmlns:p14="http://schemas.microsoft.com/office/powerpoint/2010/main" val="3439966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slide">
    <p:bg>
      <p:bgPr>
        <a:solidFill>
          <a:schemeClr val="tx2"/>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CC56E0D5-C12B-CCCC-2A84-8CE02DF1CD0A}"/>
              </a:ext>
            </a:extLst>
          </p:cNvPr>
          <p:cNvSpPr/>
          <p:nvPr userDrawn="1"/>
        </p:nvSpPr>
        <p:spPr>
          <a:xfrm>
            <a:off x="0" y="5117179"/>
            <a:ext cx="4889634" cy="1746985"/>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l-NL" dirty="0"/>
          </a:p>
        </p:txBody>
      </p:sp>
      <p:sp>
        <p:nvSpPr>
          <p:cNvPr id="5" name="Ovaal 4">
            <a:extLst>
              <a:ext uri="{FF2B5EF4-FFF2-40B4-BE49-F238E27FC236}">
                <a16:creationId xmlns:a16="http://schemas.microsoft.com/office/drawing/2014/main" id="{C7D181BE-41A7-6710-C7E7-6DA81458B8E1}"/>
              </a:ext>
            </a:extLst>
          </p:cNvPr>
          <p:cNvSpPr/>
          <p:nvPr userDrawn="1"/>
        </p:nvSpPr>
        <p:spPr>
          <a:xfrm>
            <a:off x="9098143" y="3098457"/>
            <a:ext cx="791813" cy="791813"/>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6" name="Vrije vorm 5">
            <a:extLst>
              <a:ext uri="{FF2B5EF4-FFF2-40B4-BE49-F238E27FC236}">
                <a16:creationId xmlns:a16="http://schemas.microsoft.com/office/drawing/2014/main" id="{78A6AD40-D160-F205-00F9-F98A8E2151B8}"/>
              </a:ext>
            </a:extLst>
          </p:cNvPr>
          <p:cNvSpPr/>
          <p:nvPr userDrawn="1"/>
        </p:nvSpPr>
        <p:spPr>
          <a:xfrm rot="10800000">
            <a:off x="9660942" y="0"/>
            <a:ext cx="1879747" cy="1154214"/>
          </a:xfrm>
          <a:custGeom>
            <a:avLst/>
            <a:gdLst>
              <a:gd name="connsiteX0" fmla="*/ 554863 w 1109726"/>
              <a:gd name="connsiteY0" fmla="*/ 0 h 681401"/>
              <a:gd name="connsiteX1" fmla="*/ 1109726 w 1109726"/>
              <a:gd name="connsiteY1" fmla="*/ 554863 h 681401"/>
              <a:gd name="connsiteX2" fmla="*/ 1098453 w 1109726"/>
              <a:gd name="connsiteY2" fmla="*/ 666687 h 681401"/>
              <a:gd name="connsiteX3" fmla="*/ 1093886 w 1109726"/>
              <a:gd name="connsiteY3" fmla="*/ 681401 h 681401"/>
              <a:gd name="connsiteX4" fmla="*/ 15841 w 1109726"/>
              <a:gd name="connsiteY4" fmla="*/ 681401 h 681401"/>
              <a:gd name="connsiteX5" fmla="*/ 11273 w 1109726"/>
              <a:gd name="connsiteY5" fmla="*/ 666687 h 681401"/>
              <a:gd name="connsiteX6" fmla="*/ 0 w 1109726"/>
              <a:gd name="connsiteY6" fmla="*/ 554863 h 681401"/>
              <a:gd name="connsiteX7" fmla="*/ 554863 w 1109726"/>
              <a:gd name="connsiteY7" fmla="*/ 0 h 68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9726" h="681401">
                <a:moveTo>
                  <a:pt x="554863" y="0"/>
                </a:moveTo>
                <a:cubicBezTo>
                  <a:pt x="861305" y="0"/>
                  <a:pt x="1109726" y="248421"/>
                  <a:pt x="1109726" y="554863"/>
                </a:cubicBezTo>
                <a:cubicBezTo>
                  <a:pt x="1109726" y="593168"/>
                  <a:pt x="1105845" y="630567"/>
                  <a:pt x="1098453" y="666687"/>
                </a:cubicBezTo>
                <a:lnTo>
                  <a:pt x="1093886" y="681401"/>
                </a:lnTo>
                <a:lnTo>
                  <a:pt x="15841" y="681401"/>
                </a:lnTo>
                <a:lnTo>
                  <a:pt x="11273" y="666687"/>
                </a:lnTo>
                <a:cubicBezTo>
                  <a:pt x="3882" y="630567"/>
                  <a:pt x="0" y="593168"/>
                  <a:pt x="0" y="554863"/>
                </a:cubicBezTo>
                <a:cubicBezTo>
                  <a:pt x="0" y="248421"/>
                  <a:pt x="248421" y="0"/>
                  <a:pt x="554863" y="0"/>
                </a:cubicBezTo>
                <a:close/>
              </a:path>
            </a:pathLst>
          </a:cu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nl-NL"/>
          </a:p>
        </p:txBody>
      </p:sp>
      <p:sp>
        <p:nvSpPr>
          <p:cNvPr id="7" name="Ovaal 6">
            <a:extLst>
              <a:ext uri="{FF2B5EF4-FFF2-40B4-BE49-F238E27FC236}">
                <a16:creationId xmlns:a16="http://schemas.microsoft.com/office/drawing/2014/main" id="{AF560544-3AB3-B852-B313-53D46B4D7C96}"/>
              </a:ext>
            </a:extLst>
          </p:cNvPr>
          <p:cNvSpPr/>
          <p:nvPr userDrawn="1"/>
        </p:nvSpPr>
        <p:spPr>
          <a:xfrm>
            <a:off x="461153" y="5862306"/>
            <a:ext cx="280796" cy="280796"/>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95251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s 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8E400A-0D17-66CD-7DBA-C28A8EB0F0DC}"/>
              </a:ext>
            </a:extLst>
          </p:cNvPr>
          <p:cNvSpPr>
            <a:spLocks noGrp="1"/>
          </p:cNvSpPr>
          <p:nvPr>
            <p:ph type="title"/>
          </p:nvPr>
        </p:nvSpPr>
        <p:spPr/>
        <p:txBody>
          <a:bodyPr/>
          <a:lstStyle/>
          <a:p>
            <a:r>
              <a:rPr lang="nl-NL" dirty="0"/>
              <a:t>Klik om stijl te bewerken</a:t>
            </a:r>
          </a:p>
        </p:txBody>
      </p:sp>
      <p:sp>
        <p:nvSpPr>
          <p:cNvPr id="3" name="Tijdelijke aanduiding voor tekst 2">
            <a:extLst>
              <a:ext uri="{FF2B5EF4-FFF2-40B4-BE49-F238E27FC236}">
                <a16:creationId xmlns:a16="http://schemas.microsoft.com/office/drawing/2014/main" id="{83A8B2D4-C451-7717-53D9-EEF60F423A33}"/>
              </a:ext>
            </a:extLst>
          </p:cNvPr>
          <p:cNvSpPr>
            <a:spLocks noGrp="1"/>
          </p:cNvSpPr>
          <p:nvPr>
            <p:ph idx="1"/>
          </p:nvPr>
        </p:nvSpPr>
        <p:spPr>
          <a:xfrm>
            <a:off x="376518" y="1204831"/>
            <a:ext cx="11446136" cy="4460794"/>
          </a:xfrm>
          <a:prstGeom prst="rect">
            <a:avLst/>
          </a:prstGeom>
        </p:spPr>
        <p:txBody>
          <a:bodyPr vert="horz" lIns="91440" tIns="45720" rIns="91440" bIns="45720" rtlCol="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37662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asis 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8E400A-0D17-66CD-7DBA-C28A8EB0F0DC}"/>
              </a:ext>
            </a:extLst>
          </p:cNvPr>
          <p:cNvSpPr>
            <a:spLocks noGrp="1"/>
          </p:cNvSpPr>
          <p:nvPr>
            <p:ph type="title"/>
          </p:nvPr>
        </p:nvSpPr>
        <p:spPr>
          <a:xfrm>
            <a:off x="376518" y="365125"/>
            <a:ext cx="6471091" cy="627949"/>
          </a:xfrm>
        </p:spPr>
        <p:txBody>
          <a:bodyPr/>
          <a:lstStyle/>
          <a:p>
            <a:r>
              <a:rPr lang="nl-NL" dirty="0"/>
              <a:t>Klik om stijl te bewerken</a:t>
            </a:r>
          </a:p>
        </p:txBody>
      </p:sp>
      <p:sp>
        <p:nvSpPr>
          <p:cNvPr id="3" name="Tijdelijke aanduiding voor tekst 2">
            <a:extLst>
              <a:ext uri="{FF2B5EF4-FFF2-40B4-BE49-F238E27FC236}">
                <a16:creationId xmlns:a16="http://schemas.microsoft.com/office/drawing/2014/main" id="{83A8B2D4-C451-7717-53D9-EEF60F423A33}"/>
              </a:ext>
            </a:extLst>
          </p:cNvPr>
          <p:cNvSpPr>
            <a:spLocks noGrp="1"/>
          </p:cNvSpPr>
          <p:nvPr>
            <p:ph idx="1"/>
          </p:nvPr>
        </p:nvSpPr>
        <p:spPr>
          <a:xfrm>
            <a:off x="376518" y="1204831"/>
            <a:ext cx="6471091" cy="4460794"/>
          </a:xfrm>
          <a:prstGeom prst="rect">
            <a:avLst/>
          </a:prstGeom>
        </p:spPr>
        <p:txBody>
          <a:bodyPr vert="horz" lIns="91440" tIns="45720" rIns="91440" bIns="45720" rtlCol="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afbeelding 15">
            <a:extLst>
              <a:ext uri="{FF2B5EF4-FFF2-40B4-BE49-F238E27FC236}">
                <a16:creationId xmlns:a16="http://schemas.microsoft.com/office/drawing/2014/main" id="{F523789F-B2A2-DF20-0E07-24C07584C886}"/>
              </a:ext>
            </a:extLst>
          </p:cNvPr>
          <p:cNvSpPr>
            <a:spLocks noGrp="1"/>
          </p:cNvSpPr>
          <p:nvPr>
            <p:ph type="pic" sz="quarter" idx="11" hasCustomPrompt="1"/>
          </p:nvPr>
        </p:nvSpPr>
        <p:spPr>
          <a:xfrm>
            <a:off x="7354687" y="1204829"/>
            <a:ext cx="4460795" cy="4460795"/>
          </a:xfrm>
          <a:prstGeom prst="ellipse">
            <a:avLst/>
          </a:prstGeom>
          <a:solidFill>
            <a:schemeClr val="tx1"/>
          </a:solidFill>
        </p:spPr>
        <p:txBody>
          <a:bodyPr anchor="ctr"/>
          <a:lstStyle>
            <a:lvl1pPr marL="0" indent="0" algn="ctr">
              <a:buNone/>
              <a:defRPr/>
            </a:lvl1pPr>
          </a:lstStyle>
          <a:p>
            <a:r>
              <a:rPr lang="nl-NL" dirty="0"/>
              <a:t> </a:t>
            </a:r>
          </a:p>
        </p:txBody>
      </p:sp>
    </p:spTree>
    <p:extLst>
      <p:ext uri="{BB962C8B-B14F-4D97-AF65-F5344CB8AC3E}">
        <p14:creationId xmlns:p14="http://schemas.microsoft.com/office/powerpoint/2010/main" val="674911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asis slide">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8E400A-0D17-66CD-7DBA-C28A8EB0F0DC}"/>
              </a:ext>
            </a:extLst>
          </p:cNvPr>
          <p:cNvSpPr>
            <a:spLocks noGrp="1"/>
          </p:cNvSpPr>
          <p:nvPr>
            <p:ph type="title"/>
          </p:nvPr>
        </p:nvSpPr>
        <p:spPr/>
        <p:txBody>
          <a:bodyPr/>
          <a:lstStyle>
            <a:lvl1pPr>
              <a:defRPr>
                <a:solidFill>
                  <a:schemeClr val="bg1"/>
                </a:solidFill>
              </a:defRPr>
            </a:lvl1pPr>
          </a:lstStyle>
          <a:p>
            <a:r>
              <a:rPr lang="nl-NL" dirty="0"/>
              <a:t>Klik om stijl te bewerken</a:t>
            </a:r>
          </a:p>
        </p:txBody>
      </p:sp>
      <p:sp>
        <p:nvSpPr>
          <p:cNvPr id="3" name="Tijdelijke aanduiding voor tekst 2">
            <a:extLst>
              <a:ext uri="{FF2B5EF4-FFF2-40B4-BE49-F238E27FC236}">
                <a16:creationId xmlns:a16="http://schemas.microsoft.com/office/drawing/2014/main" id="{83A8B2D4-C451-7717-53D9-EEF60F423A33}"/>
              </a:ext>
            </a:extLst>
          </p:cNvPr>
          <p:cNvSpPr>
            <a:spLocks noGrp="1"/>
          </p:cNvSpPr>
          <p:nvPr>
            <p:ph idx="1"/>
          </p:nvPr>
        </p:nvSpPr>
        <p:spPr>
          <a:xfrm>
            <a:off x="376518" y="1204831"/>
            <a:ext cx="11446136" cy="4460794"/>
          </a:xfrm>
          <a:prstGeom prst="rect">
            <a:avLst/>
          </a:prstGeom>
        </p:spPr>
        <p:txBody>
          <a:bodyPr vert="horz" lIns="91440" tIns="45720" rIns="91440" bIns="45720" rtlCol="0">
            <a:noAutofit/>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447362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Basis slide">
    <p:bg>
      <p:bgPr>
        <a:solidFill>
          <a:schemeClr val="accent1"/>
        </a:solidFill>
        <a:effectLst/>
      </p:bgPr>
    </p:bg>
    <p:spTree>
      <p:nvGrpSpPr>
        <p:cNvPr id="1" name=""/>
        <p:cNvGrpSpPr/>
        <p:nvPr/>
      </p:nvGrpSpPr>
      <p:grpSpPr>
        <a:xfrm>
          <a:off x="0" y="0"/>
          <a:ext cx="0" cy="0"/>
          <a:chOff x="0" y="0"/>
          <a:chExt cx="0" cy="0"/>
        </a:xfrm>
      </p:grpSpPr>
      <p:sp>
        <p:nvSpPr>
          <p:cNvPr id="11" name="Tijdelijke aanduiding voor afbeelding 15">
            <a:extLst>
              <a:ext uri="{FF2B5EF4-FFF2-40B4-BE49-F238E27FC236}">
                <a16:creationId xmlns:a16="http://schemas.microsoft.com/office/drawing/2014/main" id="{5C7095A1-2AEF-E0F3-25D3-E36BBAC04AD3}"/>
              </a:ext>
            </a:extLst>
          </p:cNvPr>
          <p:cNvSpPr>
            <a:spLocks noGrp="1"/>
          </p:cNvSpPr>
          <p:nvPr>
            <p:ph type="pic" sz="quarter" idx="11" hasCustomPrompt="1"/>
          </p:nvPr>
        </p:nvSpPr>
        <p:spPr>
          <a:xfrm>
            <a:off x="2778550" y="1426186"/>
            <a:ext cx="4460795" cy="4460795"/>
          </a:xfrm>
          <a:prstGeom prst="ellipse">
            <a:avLst/>
          </a:prstGeom>
          <a:solidFill>
            <a:schemeClr val="tx1"/>
          </a:solidFill>
        </p:spPr>
        <p:txBody>
          <a:bodyPr anchor="ctr"/>
          <a:lstStyle>
            <a:lvl1pPr marL="0" indent="0" algn="ctr">
              <a:buNone/>
              <a:defRPr/>
            </a:lvl1pPr>
          </a:lstStyle>
          <a:p>
            <a:r>
              <a:rPr lang="nl-NL" dirty="0"/>
              <a:t> </a:t>
            </a:r>
          </a:p>
        </p:txBody>
      </p:sp>
      <p:sp>
        <p:nvSpPr>
          <p:cNvPr id="2" name="Titel 1">
            <a:extLst>
              <a:ext uri="{FF2B5EF4-FFF2-40B4-BE49-F238E27FC236}">
                <a16:creationId xmlns:a16="http://schemas.microsoft.com/office/drawing/2014/main" id="{D48E400A-0D17-66CD-7DBA-C28A8EB0F0DC}"/>
              </a:ext>
            </a:extLst>
          </p:cNvPr>
          <p:cNvSpPr>
            <a:spLocks noGrp="1"/>
          </p:cNvSpPr>
          <p:nvPr>
            <p:ph type="title"/>
          </p:nvPr>
        </p:nvSpPr>
        <p:spPr>
          <a:xfrm>
            <a:off x="372932" y="330494"/>
            <a:ext cx="11446136" cy="627949"/>
          </a:xfrm>
        </p:spPr>
        <p:txBody>
          <a:bodyPr/>
          <a:lstStyle>
            <a:lvl1pPr algn="ctr">
              <a:defRPr>
                <a:solidFill>
                  <a:schemeClr val="bg1"/>
                </a:solidFill>
              </a:defRPr>
            </a:lvl1pPr>
          </a:lstStyle>
          <a:p>
            <a:r>
              <a:rPr lang="nl-NL" dirty="0"/>
              <a:t>Klik om stijl te bewerken</a:t>
            </a:r>
          </a:p>
        </p:txBody>
      </p:sp>
      <p:sp>
        <p:nvSpPr>
          <p:cNvPr id="6" name="Ovaal 5">
            <a:extLst>
              <a:ext uri="{FF2B5EF4-FFF2-40B4-BE49-F238E27FC236}">
                <a16:creationId xmlns:a16="http://schemas.microsoft.com/office/drawing/2014/main" id="{B0307394-1167-3917-74EB-6AB0CD70D98F}"/>
              </a:ext>
            </a:extLst>
          </p:cNvPr>
          <p:cNvSpPr/>
          <p:nvPr userDrawn="1"/>
        </p:nvSpPr>
        <p:spPr>
          <a:xfrm>
            <a:off x="9384872" y="1784702"/>
            <a:ext cx="1073715" cy="1073715"/>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dirty="0">
              <a:solidFill>
                <a:schemeClr val="bg2">
                  <a:lumMod val="25000"/>
                </a:schemeClr>
              </a:solidFill>
              <a:latin typeface="GT Pressura Text" pitchFamily="2" charset="77"/>
              <a:cs typeface="GT Pressura Text" pitchFamily="2" charset="77"/>
            </a:endParaRPr>
          </a:p>
        </p:txBody>
      </p:sp>
      <p:sp>
        <p:nvSpPr>
          <p:cNvPr id="10" name="Ovaal 9">
            <a:extLst>
              <a:ext uri="{FF2B5EF4-FFF2-40B4-BE49-F238E27FC236}">
                <a16:creationId xmlns:a16="http://schemas.microsoft.com/office/drawing/2014/main" id="{DAF125F6-0BA1-C10F-86ED-1969EBE4627A}"/>
              </a:ext>
            </a:extLst>
          </p:cNvPr>
          <p:cNvSpPr/>
          <p:nvPr userDrawn="1"/>
        </p:nvSpPr>
        <p:spPr>
          <a:xfrm>
            <a:off x="1842012" y="1249541"/>
            <a:ext cx="478123" cy="478123"/>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nl-NL" dirty="0">
              <a:solidFill>
                <a:schemeClr val="bg2">
                  <a:lumMod val="25000"/>
                </a:schemeClr>
              </a:solidFill>
              <a:latin typeface="GT Pressura Text" pitchFamily="2" charset="77"/>
              <a:cs typeface="GT Pressura Text" pitchFamily="2" charset="77"/>
            </a:endParaRPr>
          </a:p>
        </p:txBody>
      </p:sp>
      <p:sp>
        <p:nvSpPr>
          <p:cNvPr id="12" name="Tijdelijke aanduiding voor tekst 20">
            <a:extLst>
              <a:ext uri="{FF2B5EF4-FFF2-40B4-BE49-F238E27FC236}">
                <a16:creationId xmlns:a16="http://schemas.microsoft.com/office/drawing/2014/main" id="{523B3CDC-0EE5-01DB-F0B8-54E86B9F7F50}"/>
              </a:ext>
            </a:extLst>
          </p:cNvPr>
          <p:cNvSpPr>
            <a:spLocks noGrp="1"/>
          </p:cNvSpPr>
          <p:nvPr>
            <p:ph type="body" sz="quarter" idx="12"/>
          </p:nvPr>
        </p:nvSpPr>
        <p:spPr>
          <a:xfrm>
            <a:off x="6560392" y="3062501"/>
            <a:ext cx="2824478" cy="2824480"/>
          </a:xfrm>
          <a:prstGeom prst="ellipse">
            <a:avLst/>
          </a:prstGeom>
          <a:solidFill>
            <a:schemeClr val="bg1"/>
          </a:solidFill>
        </p:spPr>
        <p:txBody>
          <a:bodyPr anchor="ctr"/>
          <a:lstStyle>
            <a:lvl1pPr marL="0" indent="0" algn="ctr">
              <a:buNone/>
              <a:defRPr sz="2000" baseline="0">
                <a:solidFill>
                  <a:schemeClr val="bg2">
                    <a:lumMod val="10000"/>
                  </a:schemeClr>
                </a:solidFill>
              </a:defRPr>
            </a:lvl1pPr>
          </a:lstStyle>
          <a:p>
            <a:pPr algn="ctr"/>
            <a:endParaRPr lang="nl-NL" sz="1800" dirty="0">
              <a:solidFill>
                <a:schemeClr val="bg2">
                  <a:lumMod val="25000"/>
                </a:schemeClr>
              </a:solidFill>
              <a:latin typeface="GT Pressura Text" pitchFamily="2" charset="77"/>
              <a:cs typeface="GT Pressura Text" pitchFamily="2" charset="77"/>
            </a:endParaRPr>
          </a:p>
        </p:txBody>
      </p:sp>
    </p:spTree>
    <p:extLst>
      <p:ext uri="{BB962C8B-B14F-4D97-AF65-F5344CB8AC3E}">
        <p14:creationId xmlns:p14="http://schemas.microsoft.com/office/powerpoint/2010/main" val="1178032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bg/>
                                          </p:spTgt>
                                        </p:tgtEl>
                                        <p:attrNameLst>
                                          <p:attrName>style.visibility</p:attrName>
                                        </p:attrNameLst>
                                      </p:cBhvr>
                                      <p:to>
                                        <p:strVal val="visible"/>
                                      </p:to>
                                    </p:set>
                                    <p:anim calcmode="lin" valueType="num">
                                      <p:cBhvr>
                                        <p:cTn id="12" dur="500" fill="hold"/>
                                        <p:tgtEl>
                                          <p:spTgt spid="12">
                                            <p:bg/>
                                          </p:spTgt>
                                        </p:tgtEl>
                                        <p:attrNameLst>
                                          <p:attrName>ppt_w</p:attrName>
                                        </p:attrNameLst>
                                      </p:cBhvr>
                                      <p:tavLst>
                                        <p:tav tm="0">
                                          <p:val>
                                            <p:fltVal val="0"/>
                                          </p:val>
                                        </p:tav>
                                        <p:tav tm="100000">
                                          <p:val>
                                            <p:strVal val="#ppt_w"/>
                                          </p:val>
                                        </p:tav>
                                      </p:tavLst>
                                    </p:anim>
                                    <p:anim calcmode="lin" valueType="num">
                                      <p:cBhvr>
                                        <p:cTn id="13" dur="500" fill="hold"/>
                                        <p:tgtEl>
                                          <p:spTgt spid="12">
                                            <p:bg/>
                                          </p:spTgt>
                                        </p:tgtEl>
                                        <p:attrNameLst>
                                          <p:attrName>ppt_h</p:attrName>
                                        </p:attrNameLst>
                                      </p:cBhvr>
                                      <p:tavLst>
                                        <p:tav tm="0">
                                          <p:val>
                                            <p:fltVal val="0"/>
                                          </p:val>
                                        </p:tav>
                                        <p:tav tm="100000">
                                          <p:val>
                                            <p:strVal val="#ppt_h"/>
                                          </p:val>
                                        </p:tav>
                                      </p:tavLst>
                                    </p:anim>
                                    <p:animEffect transition="in" filter="fade">
                                      <p:cBhvr>
                                        <p:cTn id="14" dur="500"/>
                                        <p:tgtEl>
                                          <p:spTgt spid="12">
                                            <p:bg/>
                                          </p:spTgt>
                                        </p:tgtEl>
                                      </p:cBhvr>
                                    </p:animEffect>
                                  </p:childTnLst>
                                </p:cTn>
                              </p:par>
                              <p:par>
                                <p:cTn id="15" presetID="53" presetClass="entr" presetSubtype="16" fill="hold" grpId="0" nodeType="withEffect" nodePh="1">
                                  <p:stCondLst>
                                    <p:cond delay="0"/>
                                  </p:stCondLst>
                                  <p:endCondLst>
                                    <p:cond evt="begin" delay="0">
                                      <p:tn val="15"/>
                                    </p:cond>
                                  </p:endCondLst>
                                  <p:childTnLst>
                                    <p:set>
                                      <p:cBhvr>
                                        <p:cTn id="16" dur="1" fill="hold">
                                          <p:stCondLst>
                                            <p:cond delay="0"/>
                                          </p:stCondLst>
                                        </p:cTn>
                                        <p:tgtEl>
                                          <p:spTgt spid="12">
                                            <p:txEl>
                                              <p:pRg st="0" end="0"/>
                                            </p:txEl>
                                          </p:spTgt>
                                        </p:tgtEl>
                                        <p:attrNameLst>
                                          <p:attrName>style.visibility</p:attrName>
                                        </p:attrNameLst>
                                      </p:cBhvr>
                                      <p:to>
                                        <p:strVal val="visible"/>
                                      </p:to>
                                    </p:set>
                                    <p:anim calcmode="lin" valueType="num">
                                      <p:cBhvr>
                                        <p:cTn id="1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build="p" animBg="1">
        <p:tmplLst>
          <p:tmpl>
            <p:tnLst>
              <p:par>
                <p:cTn presetID="53" presetClass="entr" presetSubtype="16"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p:cTn dur="500" fill="hold"/>
                        <p:tgtEl>
                          <p:spTgt spid="12"/>
                        </p:tgtEl>
                        <p:attrNameLst>
                          <p:attrName>ppt_w</p:attrName>
                        </p:attrNameLst>
                      </p:cBhvr>
                      <p:tavLst>
                        <p:tav tm="0">
                          <p:val>
                            <p:fltVal val="0"/>
                          </p:val>
                        </p:tav>
                        <p:tav tm="100000">
                          <p:val>
                            <p:strVal val="#ppt_w"/>
                          </p:val>
                        </p:tav>
                      </p:tavLst>
                    </p:anim>
                    <p:anim calcmode="lin" valueType="num">
                      <p:cBhvr>
                        <p:cTn dur="500" fill="hold"/>
                        <p:tgtEl>
                          <p:spTgt spid="12"/>
                        </p:tgtEl>
                        <p:attrNameLst>
                          <p:attrName>ppt_h</p:attrName>
                        </p:attrNameLst>
                      </p:cBhvr>
                      <p:tavLst>
                        <p:tav tm="0">
                          <p:val>
                            <p:fltVal val="0"/>
                          </p:val>
                        </p:tav>
                        <p:tav tm="100000">
                          <p:val>
                            <p:strVal val="#ppt_h"/>
                          </p:val>
                        </p:tav>
                      </p:tavLst>
                    </p:anim>
                    <p:animEffect transition="in" filter="fade">
                      <p:cBhvr>
                        <p:cTn dur="500"/>
                        <p:tgtEl>
                          <p:spTgt spid="12"/>
                        </p:tgtEl>
                      </p:cBhvr>
                    </p:animEffect>
                  </p:childTnLst>
                </p:cTn>
              </p:par>
            </p:tnLst>
          </p:tmpl>
          <p:tmpl lvl="1">
            <p:tnLst>
              <p:par>
                <p:cTn presetID="53" presetClass="entr" presetSubtype="16" fill="hold" nodeType="withEffect" nodePh="1">
                  <p:stCondLst>
                    <p:cond delay="0"/>
                  </p:stCondLst>
                  <p:endCondLst>
                    <p:cond delay="0"/>
                  </p:endCondLst>
                  <p:childTnLst>
                    <p:set>
                      <p:cBhvr>
                        <p:cTn dur="1" fill="hold">
                          <p:stCondLst>
                            <p:cond delay="0"/>
                          </p:stCondLst>
                        </p:cTn>
                        <p:tgtEl>
                          <p:spTgt spid="12"/>
                        </p:tgtEl>
                        <p:attrNameLst>
                          <p:attrName>style.visibility</p:attrName>
                        </p:attrNameLst>
                      </p:cBhvr>
                      <p:to>
                        <p:strVal val="visible"/>
                      </p:to>
                    </p:set>
                    <p:anim calcmode="lin" valueType="num">
                      <p:cBhvr>
                        <p:cTn dur="500" fill="hold"/>
                        <p:tgtEl>
                          <p:spTgt spid="12"/>
                        </p:tgtEl>
                        <p:attrNameLst>
                          <p:attrName>ppt_w</p:attrName>
                        </p:attrNameLst>
                      </p:cBhvr>
                      <p:tavLst>
                        <p:tav tm="0">
                          <p:val>
                            <p:fltVal val="0"/>
                          </p:val>
                        </p:tav>
                        <p:tav tm="100000">
                          <p:val>
                            <p:strVal val="#ppt_w"/>
                          </p:val>
                        </p:tav>
                      </p:tavLst>
                    </p:anim>
                    <p:anim calcmode="lin" valueType="num">
                      <p:cBhvr>
                        <p:cTn dur="500" fill="hold"/>
                        <p:tgtEl>
                          <p:spTgt spid="12"/>
                        </p:tgtEl>
                        <p:attrNameLst>
                          <p:attrName>ppt_h</p:attrName>
                        </p:attrNameLst>
                      </p:cBhvr>
                      <p:tavLst>
                        <p:tav tm="0">
                          <p:val>
                            <p:fltVal val="0"/>
                          </p:val>
                        </p:tav>
                        <p:tav tm="100000">
                          <p:val>
                            <p:strVal val="#ppt_h"/>
                          </p:val>
                        </p:tav>
                      </p:tavLst>
                    </p:anim>
                    <p:animEffect transition="in" filter="fade">
                      <p:cBhvr>
                        <p:cTn dur="500"/>
                        <p:tgtEl>
                          <p:spTgt spid="12"/>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asis slide">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8E400A-0D17-66CD-7DBA-C28A8EB0F0DC}"/>
              </a:ext>
            </a:extLst>
          </p:cNvPr>
          <p:cNvSpPr>
            <a:spLocks noGrp="1"/>
          </p:cNvSpPr>
          <p:nvPr>
            <p:ph type="title"/>
          </p:nvPr>
        </p:nvSpPr>
        <p:spPr>
          <a:xfrm>
            <a:off x="376518" y="365125"/>
            <a:ext cx="6367182" cy="627949"/>
          </a:xfrm>
        </p:spPr>
        <p:txBody>
          <a:bodyPr/>
          <a:lstStyle>
            <a:lvl1pPr>
              <a:defRPr>
                <a:solidFill>
                  <a:schemeClr val="bg1"/>
                </a:solidFill>
              </a:defRPr>
            </a:lvl1pPr>
          </a:lstStyle>
          <a:p>
            <a:r>
              <a:rPr lang="nl-NL" dirty="0"/>
              <a:t>Klik om stijl te bewerken</a:t>
            </a:r>
          </a:p>
        </p:txBody>
      </p:sp>
      <p:sp>
        <p:nvSpPr>
          <p:cNvPr id="3" name="Tijdelijke aanduiding voor tekst 2">
            <a:extLst>
              <a:ext uri="{FF2B5EF4-FFF2-40B4-BE49-F238E27FC236}">
                <a16:creationId xmlns:a16="http://schemas.microsoft.com/office/drawing/2014/main" id="{83A8B2D4-C451-7717-53D9-EEF60F423A33}"/>
              </a:ext>
            </a:extLst>
          </p:cNvPr>
          <p:cNvSpPr>
            <a:spLocks noGrp="1"/>
          </p:cNvSpPr>
          <p:nvPr>
            <p:ph idx="1"/>
          </p:nvPr>
        </p:nvSpPr>
        <p:spPr>
          <a:xfrm>
            <a:off x="376518" y="1204831"/>
            <a:ext cx="6367182" cy="4460794"/>
          </a:xfrm>
          <a:prstGeom prst="rect">
            <a:avLst/>
          </a:prstGeom>
        </p:spPr>
        <p:txBody>
          <a:bodyPr vert="horz" lIns="91440" tIns="45720" rIns="91440" bIns="45720" rtlCol="0">
            <a:noAutofit/>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afbeelding 15">
            <a:extLst>
              <a:ext uri="{FF2B5EF4-FFF2-40B4-BE49-F238E27FC236}">
                <a16:creationId xmlns:a16="http://schemas.microsoft.com/office/drawing/2014/main" id="{B44BFD88-91AF-EEF3-4DD5-CE0F983B056A}"/>
              </a:ext>
            </a:extLst>
          </p:cNvPr>
          <p:cNvSpPr>
            <a:spLocks noGrp="1"/>
          </p:cNvSpPr>
          <p:nvPr>
            <p:ph type="pic" sz="quarter" idx="11" hasCustomPrompt="1"/>
          </p:nvPr>
        </p:nvSpPr>
        <p:spPr>
          <a:xfrm>
            <a:off x="7443056" y="-1088591"/>
            <a:ext cx="5994400" cy="5994400"/>
          </a:xfrm>
          <a:prstGeom prst="ellipse">
            <a:avLst/>
          </a:prstGeom>
          <a:solidFill>
            <a:schemeClr val="bg2"/>
          </a:solidFill>
        </p:spPr>
        <p:txBody>
          <a:bodyPr anchor="ctr"/>
          <a:lstStyle>
            <a:lvl1pPr marL="0" indent="0" algn="ctr">
              <a:buNone/>
              <a:defRPr/>
            </a:lvl1pPr>
          </a:lstStyle>
          <a:p>
            <a:r>
              <a:rPr lang="nl-NL" dirty="0"/>
              <a:t> </a:t>
            </a:r>
          </a:p>
        </p:txBody>
      </p:sp>
      <p:sp>
        <p:nvSpPr>
          <p:cNvPr id="5" name="Tijdelijke aanduiding voor tekst 20">
            <a:extLst>
              <a:ext uri="{FF2B5EF4-FFF2-40B4-BE49-F238E27FC236}">
                <a16:creationId xmlns:a16="http://schemas.microsoft.com/office/drawing/2014/main" id="{A9AADB06-2FAE-6B13-68DD-CA78033BB86B}"/>
              </a:ext>
            </a:extLst>
          </p:cNvPr>
          <p:cNvSpPr>
            <a:spLocks noGrp="1"/>
          </p:cNvSpPr>
          <p:nvPr>
            <p:ph type="body" sz="quarter" idx="12" hasCustomPrompt="1"/>
          </p:nvPr>
        </p:nvSpPr>
        <p:spPr>
          <a:xfrm>
            <a:off x="7081208" y="3071380"/>
            <a:ext cx="1550987" cy="1550988"/>
          </a:xfrm>
          <a:prstGeom prst="ellipse">
            <a:avLst/>
          </a:prstGeom>
          <a:solidFill>
            <a:schemeClr val="accent6"/>
          </a:solidFill>
        </p:spPr>
        <p:txBody>
          <a:bodyPr anchor="ctr"/>
          <a:lstStyle>
            <a:lvl1pPr marL="0" indent="0" algn="ctr">
              <a:buNone/>
              <a:defRPr/>
            </a:lvl1pPr>
          </a:lstStyle>
          <a:p>
            <a:pPr lvl="0"/>
            <a:r>
              <a:rPr lang="nl-NL" dirty="0"/>
              <a:t> </a:t>
            </a:r>
          </a:p>
        </p:txBody>
      </p:sp>
    </p:spTree>
    <p:extLst>
      <p:ext uri="{BB962C8B-B14F-4D97-AF65-F5344CB8AC3E}">
        <p14:creationId xmlns:p14="http://schemas.microsoft.com/office/powerpoint/2010/main" val="17974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5">
                                            <p:bg/>
                                          </p:spTgt>
                                        </p:tgtEl>
                                        <p:attrNameLst>
                                          <p:attrName>style.visibility</p:attrName>
                                        </p:attrNameLst>
                                      </p:cBhvr>
                                      <p:to>
                                        <p:strVal val="visible"/>
                                      </p:to>
                                    </p:set>
                                    <p:anim calcmode="lin" valueType="num">
                                      <p:cBhvr>
                                        <p:cTn id="12" dur="500" fill="hold"/>
                                        <p:tgtEl>
                                          <p:spTgt spid="5">
                                            <p:bg/>
                                          </p:spTgt>
                                        </p:tgtEl>
                                        <p:attrNameLst>
                                          <p:attrName>ppt_w</p:attrName>
                                        </p:attrNameLst>
                                      </p:cBhvr>
                                      <p:tavLst>
                                        <p:tav tm="0">
                                          <p:val>
                                            <p:fltVal val="0"/>
                                          </p:val>
                                        </p:tav>
                                        <p:tav tm="100000">
                                          <p:val>
                                            <p:strVal val="#ppt_w"/>
                                          </p:val>
                                        </p:tav>
                                      </p:tavLst>
                                    </p:anim>
                                    <p:anim calcmode="lin" valueType="num">
                                      <p:cBhvr>
                                        <p:cTn id="13" dur="500" fill="hold"/>
                                        <p:tgtEl>
                                          <p:spTgt spid="5">
                                            <p:bg/>
                                          </p:spTgt>
                                        </p:tgtEl>
                                        <p:attrNameLst>
                                          <p:attrName>ppt_h</p:attrName>
                                        </p:attrNameLst>
                                      </p:cBhvr>
                                      <p:tavLst>
                                        <p:tav tm="0">
                                          <p:val>
                                            <p:fltVal val="0"/>
                                          </p:val>
                                        </p:tav>
                                        <p:tav tm="100000">
                                          <p:val>
                                            <p:strVal val="#ppt_h"/>
                                          </p:val>
                                        </p:tav>
                                      </p:tavLst>
                                    </p:anim>
                                    <p:animEffect transition="in" filter="fade">
                                      <p:cBhvr>
                                        <p:cTn id="14" dur="500"/>
                                        <p:tgtEl>
                                          <p:spTgt spid="5">
                                            <p:bg/>
                                          </p:spTgt>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p:cTn id="1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tmplLst>
          <p:tmpl>
            <p:tnLst>
              <p:par>
                <p:cTn presetID="53" presetClass="entr" presetSubtype="16"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 calcmode="lin" valueType="num">
                      <p:cBhvr>
                        <p:cTn dur="500" fill="hold"/>
                        <p:tgtEl>
                          <p:spTgt spid="5"/>
                        </p:tgtEl>
                        <p:attrNameLst>
                          <p:attrName>ppt_w</p:attrName>
                        </p:attrNameLst>
                      </p:cBhvr>
                      <p:tavLst>
                        <p:tav tm="0">
                          <p:val>
                            <p:fltVal val="0"/>
                          </p:val>
                        </p:tav>
                        <p:tav tm="100000">
                          <p:val>
                            <p:strVal val="#ppt_w"/>
                          </p:val>
                        </p:tav>
                      </p:tavLst>
                    </p:anim>
                    <p:anim calcmode="lin" valueType="num">
                      <p:cBhvr>
                        <p:cTn dur="500" fill="hold"/>
                        <p:tgtEl>
                          <p:spTgt spid="5"/>
                        </p:tgtEl>
                        <p:attrNameLst>
                          <p:attrName>ppt_h</p:attrName>
                        </p:attrNameLst>
                      </p:cBhvr>
                      <p:tavLst>
                        <p:tav tm="0">
                          <p:val>
                            <p:fltVal val="0"/>
                          </p:val>
                        </p:tav>
                        <p:tav tm="100000">
                          <p:val>
                            <p:strVal val="#ppt_h"/>
                          </p:val>
                        </p:tav>
                      </p:tavLst>
                    </p:anim>
                    <p:animEffect transition="in" filter="fade">
                      <p:cBhvr>
                        <p:cTn dur="500"/>
                        <p:tgtEl>
                          <p:spTgt spid="5"/>
                        </p:tgtEl>
                      </p:cBhvr>
                    </p:animEffect>
                  </p:childTnLst>
                </p:cTn>
              </p:par>
            </p:tnLst>
          </p:tmpl>
          <p:tmpl lvl="1">
            <p:tnLst>
              <p:par>
                <p:cTn presetID="53" presetClass="entr" presetSubtype="16"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 calcmode="lin" valueType="num">
                      <p:cBhvr>
                        <p:cTn dur="500" fill="hold"/>
                        <p:tgtEl>
                          <p:spTgt spid="5"/>
                        </p:tgtEl>
                        <p:attrNameLst>
                          <p:attrName>ppt_w</p:attrName>
                        </p:attrNameLst>
                      </p:cBhvr>
                      <p:tavLst>
                        <p:tav tm="0">
                          <p:val>
                            <p:fltVal val="0"/>
                          </p:val>
                        </p:tav>
                        <p:tav tm="100000">
                          <p:val>
                            <p:strVal val="#ppt_w"/>
                          </p:val>
                        </p:tav>
                      </p:tavLst>
                    </p:anim>
                    <p:anim calcmode="lin" valueType="num">
                      <p:cBhvr>
                        <p:cTn dur="500" fill="hold"/>
                        <p:tgtEl>
                          <p:spTgt spid="5"/>
                        </p:tgtEl>
                        <p:attrNameLst>
                          <p:attrName>ppt_h</p:attrName>
                        </p:attrNameLst>
                      </p:cBhvr>
                      <p:tavLst>
                        <p:tav tm="0">
                          <p:val>
                            <p:fltVal val="0"/>
                          </p:val>
                        </p:tav>
                        <p:tav tm="100000">
                          <p:val>
                            <p:strVal val="#ppt_h"/>
                          </p:val>
                        </p:tav>
                      </p:tavLst>
                    </p:anim>
                    <p:animEffect transition="in" filter="fade">
                      <p:cBhvr>
                        <p:cTn dur="500"/>
                        <p:tgtEl>
                          <p:spTgt spid="5"/>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0" name="Vrije vorm 19">
            <a:extLst>
              <a:ext uri="{FF2B5EF4-FFF2-40B4-BE49-F238E27FC236}">
                <a16:creationId xmlns:a16="http://schemas.microsoft.com/office/drawing/2014/main" id="{C726D5AA-F903-3D82-7226-6C4EE5DB2782}"/>
              </a:ext>
            </a:extLst>
          </p:cNvPr>
          <p:cNvSpPr/>
          <p:nvPr userDrawn="1"/>
        </p:nvSpPr>
        <p:spPr>
          <a:xfrm>
            <a:off x="10128608" y="5881036"/>
            <a:ext cx="1694046" cy="983026"/>
          </a:xfrm>
          <a:custGeom>
            <a:avLst/>
            <a:gdLst>
              <a:gd name="connsiteX0" fmla="*/ 847023 w 1694046"/>
              <a:gd name="connsiteY0" fmla="*/ 0 h 983026"/>
              <a:gd name="connsiteX1" fmla="*/ 1694046 w 1694046"/>
              <a:gd name="connsiteY1" fmla="*/ 847023 h 983026"/>
              <a:gd name="connsiteX2" fmla="*/ 1689673 w 1694046"/>
              <a:gd name="connsiteY2" fmla="*/ 933626 h 983026"/>
              <a:gd name="connsiteX3" fmla="*/ 1682134 w 1694046"/>
              <a:gd name="connsiteY3" fmla="*/ 983026 h 983026"/>
              <a:gd name="connsiteX4" fmla="*/ 11912 w 1694046"/>
              <a:gd name="connsiteY4" fmla="*/ 983026 h 983026"/>
              <a:gd name="connsiteX5" fmla="*/ 4373 w 1694046"/>
              <a:gd name="connsiteY5" fmla="*/ 933626 h 983026"/>
              <a:gd name="connsiteX6" fmla="*/ 0 w 1694046"/>
              <a:gd name="connsiteY6" fmla="*/ 847023 h 983026"/>
              <a:gd name="connsiteX7" fmla="*/ 847023 w 1694046"/>
              <a:gd name="connsiteY7" fmla="*/ 0 h 98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046" h="983026">
                <a:moveTo>
                  <a:pt x="847023" y="0"/>
                </a:moveTo>
                <a:cubicBezTo>
                  <a:pt x="1314821" y="0"/>
                  <a:pt x="1694046" y="379225"/>
                  <a:pt x="1694046" y="847023"/>
                </a:cubicBezTo>
                <a:cubicBezTo>
                  <a:pt x="1694046" y="876260"/>
                  <a:pt x="1692565" y="905152"/>
                  <a:pt x="1689673" y="933626"/>
                </a:cubicBezTo>
                <a:lnTo>
                  <a:pt x="1682134" y="983026"/>
                </a:lnTo>
                <a:lnTo>
                  <a:pt x="11912" y="983026"/>
                </a:lnTo>
                <a:lnTo>
                  <a:pt x="4373" y="933626"/>
                </a:lnTo>
                <a:cubicBezTo>
                  <a:pt x="1481" y="905152"/>
                  <a:pt x="0" y="876260"/>
                  <a:pt x="0" y="847023"/>
                </a:cubicBezTo>
                <a:cubicBezTo>
                  <a:pt x="0" y="379225"/>
                  <a:pt x="379225" y="0"/>
                  <a:pt x="847023"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pic>
        <p:nvPicPr>
          <p:cNvPr id="6" name="Graphic 5">
            <a:extLst>
              <a:ext uri="{FF2B5EF4-FFF2-40B4-BE49-F238E27FC236}">
                <a16:creationId xmlns:a16="http://schemas.microsoft.com/office/drawing/2014/main" id="{8B332747-1403-5DE4-6B69-006DB24F6289}"/>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0350797" y="6204318"/>
            <a:ext cx="1180530" cy="434708"/>
          </a:xfrm>
          <a:prstGeom prst="rect">
            <a:avLst/>
          </a:prstGeom>
        </p:spPr>
      </p:pic>
      <p:sp>
        <p:nvSpPr>
          <p:cNvPr id="8" name="Ovaal 7">
            <a:extLst>
              <a:ext uri="{FF2B5EF4-FFF2-40B4-BE49-F238E27FC236}">
                <a16:creationId xmlns:a16="http://schemas.microsoft.com/office/drawing/2014/main" id="{CF10277B-BDE3-2CA7-470B-47310327B3CB}"/>
              </a:ext>
            </a:extLst>
          </p:cNvPr>
          <p:cNvSpPr/>
          <p:nvPr userDrawn="1"/>
        </p:nvSpPr>
        <p:spPr>
          <a:xfrm>
            <a:off x="369346" y="5890661"/>
            <a:ext cx="366311" cy="366311"/>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a:extLst>
              <a:ext uri="{FF2B5EF4-FFF2-40B4-BE49-F238E27FC236}">
                <a16:creationId xmlns:a16="http://schemas.microsoft.com/office/drawing/2014/main" id="{FCC61D9E-18DA-6EC3-50C7-E9221134B3CB}"/>
              </a:ext>
            </a:extLst>
          </p:cNvPr>
          <p:cNvSpPr/>
          <p:nvPr userDrawn="1"/>
        </p:nvSpPr>
        <p:spPr>
          <a:xfrm>
            <a:off x="10941062" y="346510"/>
            <a:ext cx="323282" cy="323282"/>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B7B733FC-4C5D-2798-1C9B-C1263B0E68CE}"/>
              </a:ext>
            </a:extLst>
          </p:cNvPr>
          <p:cNvSpPr>
            <a:spLocks noGrp="1"/>
          </p:cNvSpPr>
          <p:nvPr>
            <p:ph type="title"/>
          </p:nvPr>
        </p:nvSpPr>
        <p:spPr>
          <a:xfrm>
            <a:off x="376518" y="365125"/>
            <a:ext cx="11446136" cy="627949"/>
          </a:xfrm>
          <a:prstGeom prst="rect">
            <a:avLst/>
          </a:prstGeom>
        </p:spPr>
        <p:txBody>
          <a:bodyPr vert="horz" lIns="91440" tIns="45720" rIns="91440" bIns="45720" rtlCol="0" anchor="t">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630142E0-9C94-4A06-F0BD-C1799827FCEB}"/>
              </a:ext>
            </a:extLst>
          </p:cNvPr>
          <p:cNvSpPr>
            <a:spLocks noGrp="1"/>
          </p:cNvSpPr>
          <p:nvPr>
            <p:ph type="body" idx="1"/>
          </p:nvPr>
        </p:nvSpPr>
        <p:spPr>
          <a:xfrm>
            <a:off x="376518" y="1204831"/>
            <a:ext cx="11446136" cy="4460794"/>
          </a:xfrm>
          <a:prstGeom prst="rect">
            <a:avLst/>
          </a:prstGeom>
        </p:spPr>
        <p:txBody>
          <a:bodyPr vert="horz" lIns="91440" tIns="45720" rIns="91440" bIns="45720" rtlCol="0">
            <a:noAutofit/>
          </a:bodyPr>
          <a:lstStyle/>
          <a:p>
            <a:pPr lvl="0"/>
            <a:endParaRPr lang="nl-NL" dirty="0"/>
          </a:p>
        </p:txBody>
      </p:sp>
      <p:sp>
        <p:nvSpPr>
          <p:cNvPr id="11" name="Ovaal 10">
            <a:extLst>
              <a:ext uri="{FF2B5EF4-FFF2-40B4-BE49-F238E27FC236}">
                <a16:creationId xmlns:a16="http://schemas.microsoft.com/office/drawing/2014/main" id="{43399859-04D4-18D4-7534-D29BC34B6582}"/>
              </a:ext>
            </a:extLst>
          </p:cNvPr>
          <p:cNvSpPr/>
          <p:nvPr userDrawn="1"/>
        </p:nvSpPr>
        <p:spPr>
          <a:xfrm>
            <a:off x="11604597" y="5446245"/>
            <a:ext cx="218057" cy="218057"/>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Vrije vorm 14">
            <a:extLst>
              <a:ext uri="{FF2B5EF4-FFF2-40B4-BE49-F238E27FC236}">
                <a16:creationId xmlns:a16="http://schemas.microsoft.com/office/drawing/2014/main" id="{583271BB-793C-2119-1831-E9A80ACF73A3}"/>
              </a:ext>
            </a:extLst>
          </p:cNvPr>
          <p:cNvSpPr/>
          <p:nvPr userDrawn="1"/>
        </p:nvSpPr>
        <p:spPr>
          <a:xfrm>
            <a:off x="1036708" y="6182661"/>
            <a:ext cx="1109726" cy="681401"/>
          </a:xfrm>
          <a:custGeom>
            <a:avLst/>
            <a:gdLst>
              <a:gd name="connsiteX0" fmla="*/ 554863 w 1109726"/>
              <a:gd name="connsiteY0" fmla="*/ 0 h 681401"/>
              <a:gd name="connsiteX1" fmla="*/ 1109726 w 1109726"/>
              <a:gd name="connsiteY1" fmla="*/ 554863 h 681401"/>
              <a:gd name="connsiteX2" fmla="*/ 1098453 w 1109726"/>
              <a:gd name="connsiteY2" fmla="*/ 666687 h 681401"/>
              <a:gd name="connsiteX3" fmla="*/ 1093886 w 1109726"/>
              <a:gd name="connsiteY3" fmla="*/ 681401 h 681401"/>
              <a:gd name="connsiteX4" fmla="*/ 15841 w 1109726"/>
              <a:gd name="connsiteY4" fmla="*/ 681401 h 681401"/>
              <a:gd name="connsiteX5" fmla="*/ 11273 w 1109726"/>
              <a:gd name="connsiteY5" fmla="*/ 666687 h 681401"/>
              <a:gd name="connsiteX6" fmla="*/ 0 w 1109726"/>
              <a:gd name="connsiteY6" fmla="*/ 554863 h 681401"/>
              <a:gd name="connsiteX7" fmla="*/ 554863 w 1109726"/>
              <a:gd name="connsiteY7" fmla="*/ 0 h 68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9726" h="681401">
                <a:moveTo>
                  <a:pt x="554863" y="0"/>
                </a:moveTo>
                <a:cubicBezTo>
                  <a:pt x="861305" y="0"/>
                  <a:pt x="1109726" y="248421"/>
                  <a:pt x="1109726" y="554863"/>
                </a:cubicBezTo>
                <a:cubicBezTo>
                  <a:pt x="1109726" y="593168"/>
                  <a:pt x="1105845" y="630567"/>
                  <a:pt x="1098453" y="666687"/>
                </a:cubicBezTo>
                <a:lnTo>
                  <a:pt x="1093886" y="681401"/>
                </a:lnTo>
                <a:lnTo>
                  <a:pt x="15841" y="681401"/>
                </a:lnTo>
                <a:lnTo>
                  <a:pt x="11273" y="666687"/>
                </a:lnTo>
                <a:cubicBezTo>
                  <a:pt x="3882" y="630567"/>
                  <a:pt x="0" y="593168"/>
                  <a:pt x="0" y="554863"/>
                </a:cubicBezTo>
                <a:cubicBezTo>
                  <a:pt x="0" y="248421"/>
                  <a:pt x="248421" y="0"/>
                  <a:pt x="554863" y="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Tree>
    <p:extLst>
      <p:ext uri="{BB962C8B-B14F-4D97-AF65-F5344CB8AC3E}">
        <p14:creationId xmlns:p14="http://schemas.microsoft.com/office/powerpoint/2010/main" val="247903209"/>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2" r:id="rId3"/>
    <p:sldLayoutId id="2147483651" r:id="rId4"/>
    <p:sldLayoutId id="2147483653" r:id="rId5"/>
    <p:sldLayoutId id="2147483658" r:id="rId6"/>
    <p:sldLayoutId id="2147483656" r:id="rId7"/>
    <p:sldLayoutId id="2147483659" r:id="rId8"/>
    <p:sldLayoutId id="2147483657" r:id="rId9"/>
    <p:sldLayoutId id="2147483650" r:id="rId10"/>
    <p:sldLayoutId id="2147483655"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1" i="0" kern="1200">
          <a:solidFill>
            <a:schemeClr val="tx2">
              <a:lumMod val="75000"/>
            </a:schemeClr>
          </a:solidFill>
          <a:latin typeface="GT Pressura" pitchFamily="2" charset="77"/>
          <a:ea typeface="+mj-ea"/>
          <a:cs typeface="GT Pressura" pitchFamily="2" charset="77"/>
        </a:defRPr>
      </a:lvl1pPr>
    </p:titleStyle>
    <p:bodyStyle>
      <a:lvl1pPr marL="228600" indent="-228600" algn="l" defTabSz="914400" rtl="0" eaLnBrk="1" latinLnBrk="0" hangingPunct="1">
        <a:lnSpc>
          <a:spcPct val="100000"/>
        </a:lnSpc>
        <a:spcBef>
          <a:spcPts val="1000"/>
        </a:spcBef>
        <a:buClr>
          <a:schemeClr val="accent1"/>
        </a:buClr>
        <a:buSzPct val="110000"/>
        <a:buFont typeface="Arial" panose="020B0604020202020204" pitchFamily="34" charset="0"/>
        <a:buChar char="•"/>
        <a:defRPr sz="2400" b="0" i="0" kern="1200">
          <a:solidFill>
            <a:schemeClr val="tx2">
              <a:lumMod val="75000"/>
            </a:schemeClr>
          </a:solidFill>
          <a:latin typeface="GT Pressura Text" pitchFamily="2" charset="77"/>
          <a:ea typeface="+mn-ea"/>
          <a:cs typeface="GT Pressura Text" pitchFamily="2" charset="77"/>
        </a:defRPr>
      </a:lvl1pPr>
      <a:lvl2pPr marL="685800" indent="-228600" algn="l" defTabSz="914400" rtl="0" eaLnBrk="1" latinLnBrk="0" hangingPunct="1">
        <a:lnSpc>
          <a:spcPct val="100000"/>
        </a:lnSpc>
        <a:spcBef>
          <a:spcPts val="500"/>
        </a:spcBef>
        <a:buClr>
          <a:schemeClr val="accent1"/>
        </a:buClr>
        <a:buSzPct val="110000"/>
        <a:buFont typeface="Arial" panose="020B0604020202020204" pitchFamily="34" charset="0"/>
        <a:buChar char="•"/>
        <a:defRPr sz="2000" b="0" i="0" kern="1200">
          <a:solidFill>
            <a:schemeClr val="tx2">
              <a:lumMod val="75000"/>
            </a:schemeClr>
          </a:solidFill>
          <a:latin typeface="GT Pressura Text" pitchFamily="2" charset="77"/>
          <a:ea typeface="+mn-ea"/>
          <a:cs typeface="GT Pressura Text" pitchFamily="2" charset="77"/>
        </a:defRPr>
      </a:lvl2pPr>
      <a:lvl3pPr marL="1143000" indent="-228600" algn="l" defTabSz="914400" rtl="0" eaLnBrk="1" latinLnBrk="0" hangingPunct="1">
        <a:lnSpc>
          <a:spcPct val="100000"/>
        </a:lnSpc>
        <a:spcBef>
          <a:spcPts val="500"/>
        </a:spcBef>
        <a:buClr>
          <a:schemeClr val="accent1"/>
        </a:buClr>
        <a:buSzPct val="110000"/>
        <a:buFont typeface="Arial" panose="020B0604020202020204" pitchFamily="34" charset="0"/>
        <a:buChar char="•"/>
        <a:defRPr sz="1800" b="0" i="0" kern="1200">
          <a:solidFill>
            <a:schemeClr val="tx2">
              <a:lumMod val="75000"/>
            </a:schemeClr>
          </a:solidFill>
          <a:latin typeface="GT Pressura Text" pitchFamily="2" charset="77"/>
          <a:ea typeface="+mn-ea"/>
          <a:cs typeface="GT Pressura Text" pitchFamily="2" charset="77"/>
        </a:defRPr>
      </a:lvl3pPr>
      <a:lvl4pPr marL="1600200" indent="-228600" algn="l" defTabSz="914400" rtl="0" eaLnBrk="1" latinLnBrk="0" hangingPunct="1">
        <a:lnSpc>
          <a:spcPct val="100000"/>
        </a:lnSpc>
        <a:spcBef>
          <a:spcPts val="500"/>
        </a:spcBef>
        <a:buClr>
          <a:schemeClr val="accent1"/>
        </a:buClr>
        <a:buSzPct val="110000"/>
        <a:buFont typeface="Arial" panose="020B0604020202020204" pitchFamily="34" charset="0"/>
        <a:buChar char="•"/>
        <a:defRPr sz="1600" b="0" i="0" kern="1200">
          <a:solidFill>
            <a:schemeClr val="tx2">
              <a:lumMod val="75000"/>
            </a:schemeClr>
          </a:solidFill>
          <a:latin typeface="GT Pressura Text" pitchFamily="2" charset="77"/>
          <a:ea typeface="+mn-ea"/>
          <a:cs typeface="GT Pressura Text" pitchFamily="2" charset="77"/>
        </a:defRPr>
      </a:lvl4pPr>
      <a:lvl5pPr marL="2057400" indent="-228600" algn="l" defTabSz="914400" rtl="0" eaLnBrk="1" latinLnBrk="0" hangingPunct="1">
        <a:lnSpc>
          <a:spcPct val="100000"/>
        </a:lnSpc>
        <a:spcBef>
          <a:spcPts val="500"/>
        </a:spcBef>
        <a:buClr>
          <a:schemeClr val="accent1"/>
        </a:buClr>
        <a:buSzPct val="110000"/>
        <a:buFont typeface="Arial" panose="020B0604020202020204" pitchFamily="34" charset="0"/>
        <a:buChar char="•"/>
        <a:defRPr sz="1600" b="0" i="0" kern="1200">
          <a:solidFill>
            <a:schemeClr val="tx2">
              <a:lumMod val="75000"/>
            </a:schemeClr>
          </a:solidFill>
          <a:latin typeface="GT Pressura Text" pitchFamily="2" charset="77"/>
          <a:ea typeface="+mn-ea"/>
          <a:cs typeface="GT Pressura Tex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ndertitel 32">
            <a:extLst>
              <a:ext uri="{FF2B5EF4-FFF2-40B4-BE49-F238E27FC236}">
                <a16:creationId xmlns:a16="http://schemas.microsoft.com/office/drawing/2014/main" id="{97E5D89D-BB0D-8CAC-947D-B26E0621EAD1}"/>
              </a:ext>
            </a:extLst>
          </p:cNvPr>
          <p:cNvSpPr>
            <a:spLocks noGrp="1"/>
          </p:cNvSpPr>
          <p:nvPr>
            <p:ph type="subTitle" idx="1"/>
          </p:nvPr>
        </p:nvSpPr>
        <p:spPr>
          <a:xfrm>
            <a:off x="417095" y="3462023"/>
            <a:ext cx="5272335" cy="693016"/>
          </a:xfrm>
        </p:spPr>
        <p:txBody>
          <a:bodyPr/>
          <a:lstStyle/>
          <a:p>
            <a:r>
              <a:rPr lang="nl-NL" sz="2400" dirty="0">
                <a:solidFill>
                  <a:schemeClr val="bg1"/>
                </a:solidFill>
                <a:latin typeface="GT Pressura" pitchFamily="2" charset="77"/>
                <a:cs typeface="GT Pressura" pitchFamily="2" charset="77"/>
              </a:rPr>
              <a:t>Door de bril van de TMA </a:t>
            </a:r>
            <a:r>
              <a:rPr lang="nl-NL" sz="2400" dirty="0" err="1">
                <a:solidFill>
                  <a:schemeClr val="bg1"/>
                </a:solidFill>
                <a:latin typeface="GT Pressura" pitchFamily="2" charset="77"/>
                <a:cs typeface="GT Pressura" pitchFamily="2" charset="77"/>
              </a:rPr>
              <a:t>academy</a:t>
            </a:r>
            <a:endParaRPr lang="nl-NL" dirty="0"/>
          </a:p>
        </p:txBody>
      </p:sp>
      <p:sp>
        <p:nvSpPr>
          <p:cNvPr id="17" name="Titel 16">
            <a:extLst>
              <a:ext uri="{FF2B5EF4-FFF2-40B4-BE49-F238E27FC236}">
                <a16:creationId xmlns:a16="http://schemas.microsoft.com/office/drawing/2014/main" id="{4A362CE0-A8F7-5696-55FC-23D26762F27A}"/>
              </a:ext>
            </a:extLst>
          </p:cNvPr>
          <p:cNvSpPr>
            <a:spLocks noGrp="1"/>
          </p:cNvSpPr>
          <p:nvPr>
            <p:ph type="ctrTitle"/>
          </p:nvPr>
        </p:nvSpPr>
        <p:spPr>
          <a:xfrm>
            <a:off x="417095" y="1419868"/>
            <a:ext cx="5857581" cy="1678589"/>
          </a:xfrm>
        </p:spPr>
        <p:txBody>
          <a:bodyPr>
            <a:noAutofit/>
          </a:bodyPr>
          <a:lstStyle/>
          <a:p>
            <a:pPr>
              <a:lnSpc>
                <a:spcPct val="100000"/>
              </a:lnSpc>
            </a:pPr>
            <a:r>
              <a:rPr lang="nl-NL" sz="6000" b="1" dirty="0">
                <a:solidFill>
                  <a:schemeClr val="bg1"/>
                </a:solidFill>
                <a:latin typeface="GT Pressura" pitchFamily="2" charset="77"/>
                <a:cs typeface="GT Pressura" pitchFamily="2" charset="77"/>
              </a:rPr>
              <a:t>“Van Curatief naar </a:t>
            </a:r>
            <a:r>
              <a:rPr lang="nl-NL" sz="6000" b="1" dirty="0" err="1">
                <a:solidFill>
                  <a:schemeClr val="bg1"/>
                </a:solidFill>
                <a:latin typeface="GT Pressura" pitchFamily="2" charset="77"/>
                <a:cs typeface="GT Pressura" pitchFamily="2" charset="77"/>
              </a:rPr>
              <a:t>Amplitief</a:t>
            </a:r>
            <a:r>
              <a:rPr lang="nl-NL" sz="6000" b="1" dirty="0">
                <a:solidFill>
                  <a:schemeClr val="bg1"/>
                </a:solidFill>
                <a:latin typeface="GT Pressura" pitchFamily="2" charset="77"/>
                <a:cs typeface="GT Pressura" pitchFamily="2" charset="77"/>
              </a:rPr>
              <a:t>”</a:t>
            </a:r>
          </a:p>
        </p:txBody>
      </p:sp>
      <p:pic>
        <p:nvPicPr>
          <p:cNvPr id="8" name="Tijdelijke aanduiding voor afbeelding 7" descr="Afbeelding met kleding, persoon, Menselijk gezicht, overdekt&#10;&#10;Automatisch gegenereerde beschrijving">
            <a:extLst>
              <a:ext uri="{FF2B5EF4-FFF2-40B4-BE49-F238E27FC236}">
                <a16:creationId xmlns:a16="http://schemas.microsoft.com/office/drawing/2014/main" id="{F148EE23-AC12-E0DB-5982-D127A04E5012}"/>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a:xfrm>
            <a:off x="5873692" y="-1065793"/>
            <a:ext cx="7537508" cy="7537508"/>
          </a:xfrm>
        </p:spPr>
      </p:pic>
      <p:sp>
        <p:nvSpPr>
          <p:cNvPr id="35" name="Tijdelijke aanduiding voor tekst 34">
            <a:extLst>
              <a:ext uri="{FF2B5EF4-FFF2-40B4-BE49-F238E27FC236}">
                <a16:creationId xmlns:a16="http://schemas.microsoft.com/office/drawing/2014/main" id="{DE097A16-93DE-AFDA-7723-8CE1BAE23E9B}"/>
              </a:ext>
            </a:extLst>
          </p:cNvPr>
          <p:cNvSpPr>
            <a:spLocks noGrp="1"/>
          </p:cNvSpPr>
          <p:nvPr>
            <p:ph type="body" sz="quarter" idx="12"/>
          </p:nvPr>
        </p:nvSpPr>
        <p:spPr>
          <a:xfrm>
            <a:off x="5689430" y="4155039"/>
            <a:ext cx="1550987" cy="1550988"/>
          </a:xfrm>
        </p:spPr>
        <p:txBody>
          <a:bodyPr/>
          <a:lstStyle/>
          <a:p>
            <a:endParaRPr lang="nl-NL" dirty="0"/>
          </a:p>
        </p:txBody>
      </p:sp>
    </p:spTree>
    <p:extLst>
      <p:ext uri="{BB962C8B-B14F-4D97-AF65-F5344CB8AC3E}">
        <p14:creationId xmlns:p14="http://schemas.microsoft.com/office/powerpoint/2010/main" val="603934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a:extLst>
            <a:ext uri="{FF2B5EF4-FFF2-40B4-BE49-F238E27FC236}">
              <a16:creationId xmlns:a16="http://schemas.microsoft.com/office/drawing/2014/main" id="{DBD732BE-FBC2-D2CD-B3A8-9C1F7F18D13F}"/>
            </a:ext>
          </a:extLst>
        </p:cNvPr>
        <p:cNvGrpSpPr/>
        <p:nvPr/>
      </p:nvGrpSpPr>
      <p:grpSpPr>
        <a:xfrm>
          <a:off x="0" y="0"/>
          <a:ext cx="0" cy="0"/>
          <a:chOff x="0" y="0"/>
          <a:chExt cx="0" cy="0"/>
        </a:xfrm>
      </p:grpSpPr>
      <p:pic>
        <p:nvPicPr>
          <p:cNvPr id="6" name="Schermafbeelding 2022-06-06 om 14.54.13.png" descr="Schermafbeelding 2022-06-06 om 14.54.13.png">
            <a:extLst>
              <a:ext uri="{FF2B5EF4-FFF2-40B4-BE49-F238E27FC236}">
                <a16:creationId xmlns:a16="http://schemas.microsoft.com/office/drawing/2014/main" id="{764CBA76-AFF2-0D82-A10B-CE5D98A738F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76238" y="1291994"/>
            <a:ext cx="6433369" cy="2641156"/>
          </a:xfrm>
          <a:prstGeom prst="rect">
            <a:avLst/>
          </a:prstGeom>
          <a:ln w="12700">
            <a:miter lim="400000"/>
          </a:ln>
        </p:spPr>
      </p:pic>
      <p:pic>
        <p:nvPicPr>
          <p:cNvPr id="9" name="Schermafbeelding 2022-06-06 om 15.10.08.png" descr="Schermafbeelding 2022-06-06 om 15.10.08.png">
            <a:extLst>
              <a:ext uri="{FF2B5EF4-FFF2-40B4-BE49-F238E27FC236}">
                <a16:creationId xmlns:a16="http://schemas.microsoft.com/office/drawing/2014/main" id="{73ECFE2F-FDF0-2061-13CF-FFB43731D04D}"/>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317755" y="2612572"/>
            <a:ext cx="6932813" cy="3074606"/>
          </a:xfrm>
          <a:prstGeom prst="rect">
            <a:avLst/>
          </a:prstGeom>
          <a:ln w="12700">
            <a:miter lim="400000"/>
          </a:ln>
        </p:spPr>
      </p:pic>
      <p:sp>
        <p:nvSpPr>
          <p:cNvPr id="3" name="Titel 2">
            <a:extLst>
              <a:ext uri="{FF2B5EF4-FFF2-40B4-BE49-F238E27FC236}">
                <a16:creationId xmlns:a16="http://schemas.microsoft.com/office/drawing/2014/main" id="{69E3502E-0312-646E-2D96-ED2C411D5989}"/>
              </a:ext>
            </a:extLst>
          </p:cNvPr>
          <p:cNvSpPr>
            <a:spLocks noGrp="1"/>
          </p:cNvSpPr>
          <p:nvPr>
            <p:ph type="title"/>
          </p:nvPr>
        </p:nvSpPr>
        <p:spPr>
          <a:xfrm>
            <a:off x="376518" y="365125"/>
            <a:ext cx="11446136" cy="627949"/>
          </a:xfrm>
        </p:spPr>
        <p:txBody>
          <a:bodyPr>
            <a:normAutofit fontScale="90000"/>
          </a:bodyPr>
          <a:lstStyle/>
          <a:p>
            <a:r>
              <a:rPr lang="nl-NL" dirty="0"/>
              <a:t>TMA professional &amp; TMA team pro</a:t>
            </a:r>
          </a:p>
        </p:txBody>
      </p:sp>
    </p:spTree>
    <p:extLst>
      <p:ext uri="{BB962C8B-B14F-4D97-AF65-F5344CB8AC3E}">
        <p14:creationId xmlns:p14="http://schemas.microsoft.com/office/powerpoint/2010/main" val="37788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2">
            <a:extLst>
              <a:ext uri="{FF2B5EF4-FFF2-40B4-BE49-F238E27FC236}">
                <a16:creationId xmlns:a16="http://schemas.microsoft.com/office/drawing/2014/main" id="{E3F3E27A-40F3-5A78-BBC1-B866BCEDC41B}"/>
              </a:ext>
            </a:extLst>
          </p:cNvPr>
          <p:cNvGraphicFramePr>
            <a:graphicFrameLocks noGrp="1"/>
          </p:cNvGraphicFramePr>
          <p:nvPr>
            <p:extLst>
              <p:ext uri="{D42A27DB-BD31-4B8C-83A1-F6EECF244321}">
                <p14:modId xmlns:p14="http://schemas.microsoft.com/office/powerpoint/2010/main" val="3965304546"/>
              </p:ext>
            </p:extLst>
          </p:nvPr>
        </p:nvGraphicFramePr>
        <p:xfrm>
          <a:off x="2646637" y="1063934"/>
          <a:ext cx="9175476" cy="4730132"/>
        </p:xfrm>
        <a:graphic>
          <a:graphicData uri="http://schemas.openxmlformats.org/drawingml/2006/table">
            <a:tbl>
              <a:tblPr/>
              <a:tblGrid>
                <a:gridCol w="2293869">
                  <a:extLst>
                    <a:ext uri="{9D8B030D-6E8A-4147-A177-3AD203B41FA5}">
                      <a16:colId xmlns:a16="http://schemas.microsoft.com/office/drawing/2014/main" val="20000"/>
                    </a:ext>
                  </a:extLst>
                </a:gridCol>
                <a:gridCol w="2293869">
                  <a:extLst>
                    <a:ext uri="{9D8B030D-6E8A-4147-A177-3AD203B41FA5}">
                      <a16:colId xmlns:a16="http://schemas.microsoft.com/office/drawing/2014/main" val="20001"/>
                    </a:ext>
                  </a:extLst>
                </a:gridCol>
                <a:gridCol w="2293869">
                  <a:extLst>
                    <a:ext uri="{9D8B030D-6E8A-4147-A177-3AD203B41FA5}">
                      <a16:colId xmlns:a16="http://schemas.microsoft.com/office/drawing/2014/main" val="20002"/>
                    </a:ext>
                  </a:extLst>
                </a:gridCol>
                <a:gridCol w="2293869">
                  <a:extLst>
                    <a:ext uri="{9D8B030D-6E8A-4147-A177-3AD203B41FA5}">
                      <a16:colId xmlns:a16="http://schemas.microsoft.com/office/drawing/2014/main" val="20003"/>
                    </a:ext>
                  </a:extLst>
                </a:gridCol>
              </a:tblGrid>
              <a:tr h="860980">
                <a:tc>
                  <a:txBody>
                    <a:bodyPr/>
                    <a:lstStyle/>
                    <a:p>
                      <a:pPr algn="ctr">
                        <a:lnSpc>
                          <a:spcPts val="2209"/>
                        </a:lnSpc>
                        <a:defRPr/>
                      </a:pPr>
                      <a:endParaRPr lang="en-US" sz="700" b="0" dirty="0"/>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rgbClr val="F5F5F5"/>
                    </a:solidFill>
                  </a:tcPr>
                </a:tc>
                <a:tc>
                  <a:txBody>
                    <a:bodyPr/>
                    <a:lstStyle/>
                    <a:p>
                      <a:pPr algn="ctr">
                        <a:lnSpc>
                          <a:spcPts val="2209"/>
                        </a:lnSpc>
                      </a:pPr>
                      <a:r>
                        <a:rPr lang="en-US" sz="1600" b="1" i="0" dirty="0">
                          <a:solidFill>
                            <a:srgbClr val="F5F5F5"/>
                          </a:solidFill>
                          <a:latin typeface="GT Pressura" pitchFamily="2" charset="77"/>
                          <a:cs typeface="GT Pressura" pitchFamily="2" charset="77"/>
                        </a:rPr>
                        <a:t>Talent </a:t>
                      </a:r>
                      <a:r>
                        <a:rPr lang="en-US" sz="1600" b="1" i="0" dirty="0" err="1">
                          <a:solidFill>
                            <a:srgbClr val="F5F5F5"/>
                          </a:solidFill>
                          <a:latin typeface="GT Pressura" pitchFamily="2" charset="77"/>
                          <a:cs typeface="GT Pressura" pitchFamily="2" charset="77"/>
                        </a:rPr>
                        <a:t>benutten</a:t>
                      </a:r>
                      <a:r>
                        <a:rPr lang="en-US" sz="1600" b="1" i="0" dirty="0">
                          <a:solidFill>
                            <a:srgbClr val="F5F5F5"/>
                          </a:solidFill>
                          <a:latin typeface="GT Pressura" pitchFamily="2" charset="77"/>
                          <a:cs typeface="GT Pressura" pitchFamily="2" charset="77"/>
                        </a:rPr>
                        <a:t> </a:t>
                      </a:r>
                    </a:p>
                    <a:p>
                      <a:pPr algn="ctr">
                        <a:lnSpc>
                          <a:spcPts val="2209"/>
                        </a:lnSpc>
                      </a:pPr>
                      <a:r>
                        <a:rPr lang="en-US" sz="1600" b="1" i="0" dirty="0">
                          <a:solidFill>
                            <a:srgbClr val="F5F5F5"/>
                          </a:solidFill>
                          <a:latin typeface="GT Pressura" pitchFamily="2" charset="77"/>
                          <a:cs typeface="GT Pressura" pitchFamily="2" charset="77"/>
                        </a:rPr>
                        <a:t>(</a:t>
                      </a:r>
                      <a:r>
                        <a:rPr lang="en-US" sz="1600" b="1" i="0" dirty="0" err="1">
                          <a:solidFill>
                            <a:srgbClr val="F5F5F5"/>
                          </a:solidFill>
                          <a:latin typeface="GT Pressura" pitchFamily="2" charset="77"/>
                          <a:cs typeface="GT Pressura" pitchFamily="2" charset="77"/>
                        </a:rPr>
                        <a:t>doen</a:t>
                      </a:r>
                      <a:r>
                        <a:rPr lang="en-US" sz="1600" b="1" i="0" dirty="0">
                          <a:solidFill>
                            <a:srgbClr val="F5F5F5"/>
                          </a:solidFill>
                          <a:latin typeface="GT Pressura" pitchFamily="2" charset="77"/>
                          <a:cs typeface="GT Pressura" pitchFamily="2" charset="77"/>
                        </a:rPr>
                        <a:t> </a:t>
                      </a:r>
                      <a:r>
                        <a:rPr lang="en-US" sz="1600" b="1" i="0" dirty="0" err="1">
                          <a:solidFill>
                            <a:srgbClr val="F5F5F5"/>
                          </a:solidFill>
                          <a:latin typeface="GT Pressura" pitchFamily="2" charset="77"/>
                          <a:cs typeface="GT Pressura" pitchFamily="2" charset="77"/>
                        </a:rPr>
                        <a:t>en</a:t>
                      </a:r>
                      <a:r>
                        <a:rPr lang="en-US" sz="1600" b="1" i="0" dirty="0">
                          <a:solidFill>
                            <a:srgbClr val="F5F5F5"/>
                          </a:solidFill>
                          <a:latin typeface="GT Pressura" pitchFamily="2" charset="77"/>
                          <a:cs typeface="GT Pressura" pitchFamily="2" charset="77"/>
                        </a:rPr>
                        <a:t> </a:t>
                      </a:r>
                      <a:r>
                        <a:rPr lang="en-US" sz="1600" b="1" i="0" dirty="0" err="1">
                          <a:solidFill>
                            <a:srgbClr val="F5F5F5"/>
                          </a:solidFill>
                          <a:latin typeface="GT Pressura" pitchFamily="2" charset="77"/>
                          <a:cs typeface="GT Pressura" pitchFamily="2" charset="77"/>
                        </a:rPr>
                        <a:t>ervaren</a:t>
                      </a:r>
                      <a:r>
                        <a:rPr lang="en-US" sz="1600" b="1" i="0" dirty="0">
                          <a:solidFill>
                            <a:srgbClr val="F5F5F5"/>
                          </a:solidFill>
                          <a:latin typeface="GT Pressura" pitchFamily="2" charset="77"/>
                          <a:cs typeface="GT Pressura" pitchFamily="2" charset="77"/>
                        </a:rPr>
                        <a:t>)</a:t>
                      </a: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tx1"/>
                    </a:solidFill>
                  </a:tcPr>
                </a:tc>
                <a:tc>
                  <a:txBody>
                    <a:bodyPr/>
                    <a:lstStyle/>
                    <a:p>
                      <a:pPr algn="ctr">
                        <a:lnSpc>
                          <a:spcPts val="2209"/>
                        </a:lnSpc>
                        <a:defRPr/>
                      </a:pPr>
                      <a:r>
                        <a:rPr lang="en-US" sz="1600" b="1" i="0" dirty="0" err="1">
                          <a:solidFill>
                            <a:srgbClr val="F5F5F5"/>
                          </a:solidFill>
                          <a:latin typeface="GT Pressura" pitchFamily="2" charset="77"/>
                          <a:cs typeface="GT Pressura" pitchFamily="2" charset="77"/>
                        </a:rPr>
                        <a:t>Talentgericht</a:t>
                      </a:r>
                      <a:r>
                        <a:rPr lang="en-US" sz="1600" b="1" i="0" dirty="0">
                          <a:solidFill>
                            <a:srgbClr val="F5F5F5"/>
                          </a:solidFill>
                          <a:latin typeface="GT Pressura" pitchFamily="2" charset="77"/>
                          <a:cs typeface="GT Pressura" pitchFamily="2" charset="77"/>
                        </a:rPr>
                        <a:t> </a:t>
                      </a:r>
                      <a:r>
                        <a:rPr lang="en-US" sz="1600" b="1" i="0" dirty="0" err="1">
                          <a:solidFill>
                            <a:srgbClr val="F5F5F5"/>
                          </a:solidFill>
                          <a:latin typeface="GT Pressura" pitchFamily="2" charset="77"/>
                          <a:cs typeface="GT Pressura" pitchFamily="2" charset="77"/>
                        </a:rPr>
                        <a:t>werken</a:t>
                      </a:r>
                      <a:endParaRPr lang="en-US" sz="1600" b="1" i="0" dirty="0">
                        <a:solidFill>
                          <a:srgbClr val="F5F5F5"/>
                        </a:solidFill>
                        <a:latin typeface="GT Pressura" pitchFamily="2" charset="77"/>
                        <a:cs typeface="GT Pressura" pitchFamily="2" charset="77"/>
                      </a:endParaRPr>
                    </a:p>
                    <a:p>
                      <a:pPr algn="ctr">
                        <a:lnSpc>
                          <a:spcPts val="2209"/>
                        </a:lnSpc>
                      </a:pPr>
                      <a:r>
                        <a:rPr lang="en-US" sz="1600" b="1" i="0" dirty="0">
                          <a:solidFill>
                            <a:srgbClr val="F5F5F5"/>
                          </a:solidFill>
                          <a:latin typeface="GT Pressura" pitchFamily="2" charset="77"/>
                          <a:cs typeface="GT Pressura" pitchFamily="2" charset="77"/>
                        </a:rPr>
                        <a:t>(</a:t>
                      </a:r>
                      <a:r>
                        <a:rPr lang="en-US" sz="1600" b="1" i="0" dirty="0" err="1">
                          <a:solidFill>
                            <a:srgbClr val="F5F5F5"/>
                          </a:solidFill>
                          <a:latin typeface="GT Pressura" pitchFamily="2" charset="77"/>
                          <a:cs typeface="GT Pressura" pitchFamily="2" charset="77"/>
                        </a:rPr>
                        <a:t>Faciliteren</a:t>
                      </a:r>
                      <a:r>
                        <a:rPr lang="en-US" sz="1600" b="1" i="0" dirty="0">
                          <a:solidFill>
                            <a:srgbClr val="F5F5F5"/>
                          </a:solidFill>
                          <a:latin typeface="GT Pressura" pitchFamily="2" charset="77"/>
                          <a:cs typeface="GT Pressura" pitchFamily="2" charset="77"/>
                        </a:rPr>
                        <a:t>)</a:t>
                      </a: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tx1"/>
                    </a:solidFill>
                  </a:tcPr>
                </a:tc>
                <a:tc>
                  <a:txBody>
                    <a:bodyPr/>
                    <a:lstStyle/>
                    <a:p>
                      <a:pPr algn="ctr">
                        <a:lnSpc>
                          <a:spcPts val="2209"/>
                        </a:lnSpc>
                        <a:defRPr/>
                      </a:pPr>
                      <a:r>
                        <a:rPr lang="en-US" sz="1600" b="1" i="0" dirty="0" err="1">
                          <a:solidFill>
                            <a:srgbClr val="F5F5F5"/>
                          </a:solidFill>
                          <a:latin typeface="GT Pressura" pitchFamily="2" charset="77"/>
                          <a:cs typeface="GT Pressura" pitchFamily="2" charset="77"/>
                        </a:rPr>
                        <a:t>Talentmanagement</a:t>
                      </a:r>
                      <a:endParaRPr lang="en-US" sz="1600" b="1" i="0" dirty="0">
                        <a:solidFill>
                          <a:srgbClr val="F5F5F5"/>
                        </a:solidFill>
                        <a:latin typeface="GT Pressura" pitchFamily="2" charset="77"/>
                        <a:cs typeface="GT Pressura" pitchFamily="2" charset="77"/>
                      </a:endParaRPr>
                    </a:p>
                    <a:p>
                      <a:pPr algn="ctr">
                        <a:lnSpc>
                          <a:spcPts val="2209"/>
                        </a:lnSpc>
                      </a:pPr>
                      <a:r>
                        <a:rPr lang="en-US" sz="1600" b="1" i="0" dirty="0">
                          <a:solidFill>
                            <a:srgbClr val="F5F5F5"/>
                          </a:solidFill>
                          <a:latin typeface="GT Pressura" pitchFamily="2" charset="77"/>
                          <a:cs typeface="GT Pressura" pitchFamily="2" charset="77"/>
                        </a:rPr>
                        <a:t>(Expert)</a:t>
                      </a: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720916">
                <a:tc>
                  <a:txBody>
                    <a:bodyPr/>
                    <a:lstStyle/>
                    <a:p>
                      <a:pPr algn="ctr">
                        <a:lnSpc>
                          <a:spcPts val="2209"/>
                        </a:lnSpc>
                        <a:defRPr/>
                      </a:pPr>
                      <a:r>
                        <a:rPr lang="en-US" sz="1600" b="1" i="0" dirty="0" err="1">
                          <a:solidFill>
                            <a:schemeClr val="bg1"/>
                          </a:solidFill>
                          <a:latin typeface="GT Pressura" pitchFamily="2" charset="77"/>
                          <a:cs typeface="GT Pressura" pitchFamily="2" charset="77"/>
                        </a:rPr>
                        <a:t>Individu</a:t>
                      </a:r>
                      <a:endParaRPr lang="en-US" sz="1600" b="1" i="0" dirty="0">
                        <a:solidFill>
                          <a:schemeClr val="bg1"/>
                        </a:solidFill>
                        <a:latin typeface="GT Pressura" pitchFamily="2" charset="77"/>
                        <a:cs typeface="GT Pressura" pitchFamily="2" charset="77"/>
                      </a:endParaRP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tx1"/>
                    </a:solidFill>
                  </a:tcPr>
                </a:tc>
                <a:tc>
                  <a:txBody>
                    <a:bodyPr/>
                    <a:lstStyle/>
                    <a:p>
                      <a:pPr algn="ctr">
                        <a:lnSpc>
                          <a:spcPts val="2209"/>
                        </a:lnSpc>
                        <a:defRPr/>
                      </a:pPr>
                      <a:r>
                        <a:rPr lang="en-US" sz="1600" b="0" dirty="0" err="1">
                          <a:solidFill>
                            <a:schemeClr val="bg1"/>
                          </a:solidFill>
                          <a:latin typeface="GT Pressura" pitchFamily="2" charset="77"/>
                          <a:cs typeface="GT Pressura" pitchFamily="2" charset="77"/>
                        </a:rPr>
                        <a:t>Werkvormen</a:t>
                      </a:r>
                      <a:r>
                        <a:rPr lang="en-US" sz="1600" b="0" dirty="0">
                          <a:solidFill>
                            <a:schemeClr val="bg1"/>
                          </a:solidFill>
                          <a:latin typeface="GT Pressura" pitchFamily="2" charset="77"/>
                          <a:cs typeface="GT Pressura" pitchFamily="2" charset="77"/>
                        </a:rPr>
                        <a:t>/in-app</a:t>
                      </a: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accent3"/>
                    </a:solidFill>
                  </a:tcPr>
                </a:tc>
                <a:tc>
                  <a:txBody>
                    <a:bodyPr/>
                    <a:lstStyle/>
                    <a:p>
                      <a:pPr algn="ctr">
                        <a:lnSpc>
                          <a:spcPts val="2209"/>
                        </a:lnSpc>
                        <a:defRPr/>
                      </a:pPr>
                      <a:endParaRPr lang="en-US" sz="1600" b="0" dirty="0">
                        <a:solidFill>
                          <a:schemeClr val="bg1"/>
                        </a:solidFill>
                        <a:latin typeface="GT Pressura" pitchFamily="2" charset="77"/>
                        <a:cs typeface="GT Pressura" pitchFamily="2" charset="77"/>
                      </a:endParaRP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bg1">
                        <a:lumMod val="95000"/>
                      </a:schemeClr>
                    </a:solidFill>
                  </a:tcPr>
                </a:tc>
                <a:tc>
                  <a:txBody>
                    <a:bodyPr/>
                    <a:lstStyle/>
                    <a:p>
                      <a:pPr algn="ctr">
                        <a:lnSpc>
                          <a:spcPts val="2209"/>
                        </a:lnSpc>
                        <a:defRPr/>
                      </a:pPr>
                      <a:r>
                        <a:rPr lang="en-US" sz="1600" b="0" dirty="0">
                          <a:solidFill>
                            <a:schemeClr val="bg1"/>
                          </a:solidFill>
                          <a:latin typeface="GT Pressura" pitchFamily="2" charset="77"/>
                          <a:cs typeface="GT Pressura" pitchFamily="2" charset="77"/>
                        </a:rPr>
                        <a:t>TMA professional</a:t>
                      </a: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10001"/>
                  </a:ext>
                </a:extLst>
              </a:tr>
              <a:tr h="565296">
                <a:tc rowSpan="2">
                  <a:txBody>
                    <a:bodyPr/>
                    <a:lstStyle/>
                    <a:p>
                      <a:pPr algn="ctr">
                        <a:lnSpc>
                          <a:spcPts val="2209"/>
                        </a:lnSpc>
                        <a:defRPr/>
                      </a:pPr>
                      <a:r>
                        <a:rPr lang="en-US" sz="1600" b="1" i="0" dirty="0">
                          <a:solidFill>
                            <a:schemeClr val="bg1"/>
                          </a:solidFill>
                          <a:latin typeface="GT Pressura" pitchFamily="2" charset="77"/>
                          <a:cs typeface="GT Pressura" pitchFamily="2" charset="77"/>
                        </a:rPr>
                        <a:t>Team</a:t>
                      </a:r>
                    </a:p>
                  </a:txBody>
                  <a:tcPr marL="193572" marR="193572" marT="193572" marB="193572"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tx1"/>
                    </a:solidFill>
                  </a:tcPr>
                </a:tc>
                <a:tc rowSpan="2">
                  <a:txBody>
                    <a:bodyPr/>
                    <a:lstStyle/>
                    <a:p>
                      <a:pPr algn="ctr">
                        <a:lnSpc>
                          <a:spcPts val="2209"/>
                        </a:lnSpc>
                        <a:defRPr/>
                      </a:pPr>
                      <a:r>
                        <a:rPr lang="en-US" sz="1600" b="0" dirty="0" err="1">
                          <a:solidFill>
                            <a:schemeClr val="bg1"/>
                          </a:solidFill>
                          <a:latin typeface="GT Pressura" pitchFamily="2" charset="77"/>
                          <a:cs typeface="GT Pressura" pitchFamily="2" charset="77"/>
                        </a:rPr>
                        <a:t>Werkvormen</a:t>
                      </a:r>
                      <a:r>
                        <a:rPr lang="en-US" sz="1600" b="0" dirty="0">
                          <a:solidFill>
                            <a:schemeClr val="bg1"/>
                          </a:solidFill>
                          <a:latin typeface="GT Pressura" pitchFamily="2" charset="77"/>
                          <a:cs typeface="GT Pressura" pitchFamily="2" charset="77"/>
                        </a:rPr>
                        <a:t>/in-app</a:t>
                      </a:r>
                    </a:p>
                  </a:txBody>
                  <a:tcPr marL="193572" marR="193572" marT="193572" marB="193572"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accent3"/>
                    </a:solidFill>
                  </a:tcPr>
                </a:tc>
                <a:tc>
                  <a:txBody>
                    <a:bodyPr/>
                    <a:lstStyle/>
                    <a:p>
                      <a:pPr algn="ctr">
                        <a:lnSpc>
                          <a:spcPts val="2209"/>
                        </a:lnSpc>
                        <a:defRPr/>
                      </a:pPr>
                      <a:r>
                        <a:rPr lang="en-US" sz="1600" b="0" dirty="0" err="1">
                          <a:solidFill>
                            <a:schemeClr val="bg1"/>
                          </a:solidFill>
                          <a:latin typeface="GT Pressura" pitchFamily="2" charset="77"/>
                          <a:cs typeface="GT Pressura" pitchFamily="2" charset="77"/>
                        </a:rPr>
                        <a:t>Teamfacilitator</a:t>
                      </a:r>
                      <a:endParaRPr lang="en-US" sz="1600" b="0" dirty="0">
                        <a:solidFill>
                          <a:schemeClr val="bg1"/>
                        </a:solidFill>
                        <a:latin typeface="GT Pressura" pitchFamily="2" charset="77"/>
                        <a:cs typeface="GT Pressura" pitchFamily="2" charset="77"/>
                      </a:endParaRP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accent3"/>
                    </a:solidFill>
                  </a:tcPr>
                </a:tc>
                <a:tc rowSpan="2">
                  <a:txBody>
                    <a:bodyPr/>
                    <a:lstStyle/>
                    <a:p>
                      <a:pPr algn="ctr">
                        <a:lnSpc>
                          <a:spcPts val="2209"/>
                        </a:lnSpc>
                        <a:defRPr/>
                      </a:pPr>
                      <a:r>
                        <a:rPr lang="en-US" sz="1600" b="0" dirty="0">
                          <a:solidFill>
                            <a:schemeClr val="bg1"/>
                          </a:solidFill>
                          <a:latin typeface="GT Pressura" pitchFamily="2" charset="77"/>
                          <a:cs typeface="GT Pressura" pitchFamily="2" charset="77"/>
                        </a:rPr>
                        <a:t>TMA team professional</a:t>
                      </a:r>
                    </a:p>
                  </a:txBody>
                  <a:tcPr marL="193572" marR="193572" marT="193572" marB="193572"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10002"/>
                  </a:ext>
                </a:extLst>
              </a:tr>
              <a:tr h="860980">
                <a:tc vMerge="1">
                  <a:txBody>
                    <a:bodyPr/>
                    <a:lstStyle/>
                    <a:p>
                      <a:pPr algn="ctr">
                        <a:lnSpc>
                          <a:spcPts val="2209"/>
                        </a:lnSpc>
                        <a:defRPr/>
                      </a:pPr>
                      <a:r>
                        <a:rPr lang="en-US" sz="1578">
                          <a:solidFill>
                            <a:srgbClr val="404040"/>
                          </a:solidFill>
                          <a:latin typeface="DM Sans Bold"/>
                        </a:rPr>
                        <a:t>Team</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vMerge="1">
                  <a:txBody>
                    <a:bodyPr/>
                    <a:lstStyle/>
                    <a:p>
                      <a:pPr algn="ctr">
                        <a:lnSpc>
                          <a:spcPts val="2209"/>
                        </a:lnSpc>
                        <a:defRPr/>
                      </a:pPr>
                      <a:r>
                        <a:rPr lang="en-US" sz="1578">
                          <a:solidFill>
                            <a:srgbClr val="404040"/>
                          </a:solidFill>
                          <a:latin typeface="DM Sans Bold"/>
                        </a:rPr>
                        <a:t>werkvormen/in-app</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5C9"/>
                    </a:solidFill>
                  </a:tcPr>
                </a:tc>
                <a:tc>
                  <a:txBody>
                    <a:bodyPr/>
                    <a:lstStyle/>
                    <a:p>
                      <a:pPr algn="ctr">
                        <a:lnSpc>
                          <a:spcPts val="2209"/>
                        </a:lnSpc>
                        <a:defRPr/>
                      </a:pPr>
                      <a:r>
                        <a:rPr lang="en-US" sz="1600" b="0" dirty="0" err="1">
                          <a:solidFill>
                            <a:schemeClr val="bg1"/>
                          </a:solidFill>
                          <a:latin typeface="GT Pressura" pitchFamily="2" charset="77"/>
                          <a:cs typeface="GT Pressura" pitchFamily="2" charset="77"/>
                        </a:rPr>
                        <a:t>Leidinggeven</a:t>
                      </a:r>
                      <a:r>
                        <a:rPr lang="en-US" sz="1600" b="0" dirty="0">
                          <a:solidFill>
                            <a:schemeClr val="bg1"/>
                          </a:solidFill>
                          <a:latin typeface="GT Pressura" pitchFamily="2" charset="77"/>
                          <a:cs typeface="GT Pressura" pitchFamily="2" charset="77"/>
                        </a:rPr>
                        <a:t> </a:t>
                      </a:r>
                      <a:r>
                        <a:rPr lang="en-US" sz="1600" b="0" dirty="0" err="1">
                          <a:solidFill>
                            <a:schemeClr val="bg1"/>
                          </a:solidFill>
                          <a:latin typeface="GT Pressura" pitchFamily="2" charset="77"/>
                          <a:cs typeface="GT Pressura" pitchFamily="2" charset="77"/>
                        </a:rPr>
                        <a:t>aan</a:t>
                      </a:r>
                      <a:r>
                        <a:rPr lang="en-US" sz="1600" b="0" dirty="0">
                          <a:solidFill>
                            <a:schemeClr val="bg1"/>
                          </a:solidFill>
                          <a:latin typeface="GT Pressura" pitchFamily="2" charset="77"/>
                          <a:cs typeface="GT Pressura" pitchFamily="2" charset="77"/>
                        </a:rPr>
                        <a:t> talent!</a:t>
                      </a: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accent3"/>
                    </a:solidFill>
                  </a:tcPr>
                </a:tc>
                <a:tc vMerge="1">
                  <a:txBody>
                    <a:bodyPr/>
                    <a:lstStyle/>
                    <a:p>
                      <a:pPr algn="ctr">
                        <a:lnSpc>
                          <a:spcPts val="2209"/>
                        </a:lnSpc>
                        <a:defRPr/>
                      </a:pPr>
                      <a:r>
                        <a:rPr lang="en-US" sz="1578">
                          <a:solidFill>
                            <a:srgbClr val="404040"/>
                          </a:solidFill>
                          <a:latin typeface="DM Sans Bold"/>
                        </a:rPr>
                        <a:t>TMA Team Professional Certificeringstraining</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CFAC"/>
                    </a:solidFill>
                  </a:tcPr>
                </a:tc>
                <a:extLst>
                  <a:ext uri="{0D108BD9-81ED-4DB2-BD59-A6C34878D82A}">
                    <a16:rowId xmlns:a16="http://schemas.microsoft.com/office/drawing/2014/main" val="10003"/>
                  </a:ext>
                </a:extLst>
              </a:tr>
              <a:tr h="1156664">
                <a:tc rowSpan="2">
                  <a:txBody>
                    <a:bodyPr/>
                    <a:lstStyle/>
                    <a:p>
                      <a:pPr algn="ctr">
                        <a:lnSpc>
                          <a:spcPts val="2209"/>
                        </a:lnSpc>
                        <a:defRPr/>
                      </a:pPr>
                      <a:r>
                        <a:rPr lang="en-US" sz="1600" b="1" i="0" dirty="0" err="1">
                          <a:solidFill>
                            <a:schemeClr val="bg1"/>
                          </a:solidFill>
                          <a:latin typeface="GT Pressura" pitchFamily="2" charset="77"/>
                          <a:cs typeface="GT Pressura" pitchFamily="2" charset="77"/>
                        </a:rPr>
                        <a:t>Organisatie</a:t>
                      </a:r>
                      <a:endParaRPr lang="en-US" sz="1600" b="1" i="0" dirty="0">
                        <a:solidFill>
                          <a:schemeClr val="bg1"/>
                        </a:solidFill>
                        <a:latin typeface="GT Pressura" pitchFamily="2" charset="77"/>
                        <a:cs typeface="GT Pressura" pitchFamily="2" charset="77"/>
                      </a:endParaRP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tx1"/>
                    </a:solidFill>
                  </a:tcPr>
                </a:tc>
                <a:tc rowSpan="2">
                  <a:txBody>
                    <a:bodyPr/>
                    <a:lstStyle/>
                    <a:p>
                      <a:pPr algn="ctr">
                        <a:lnSpc>
                          <a:spcPts val="2209"/>
                        </a:lnSpc>
                        <a:defRPr/>
                      </a:pPr>
                      <a:endParaRPr lang="en-US" sz="1600" b="0" dirty="0">
                        <a:solidFill>
                          <a:srgbClr val="9D9D9C"/>
                        </a:solidFill>
                        <a:latin typeface="GT Pressura" pitchFamily="2" charset="77"/>
                        <a:cs typeface="GT Pressura" pitchFamily="2" charset="77"/>
                      </a:endParaRP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bg1">
                        <a:lumMod val="95000"/>
                      </a:schemeClr>
                    </a:solidFill>
                  </a:tcPr>
                </a:tc>
                <a:tc rowSpan="2">
                  <a:txBody>
                    <a:bodyPr/>
                    <a:lstStyle/>
                    <a:p>
                      <a:pPr algn="ctr">
                        <a:lnSpc>
                          <a:spcPts val="2209"/>
                        </a:lnSpc>
                        <a:defRPr/>
                      </a:pPr>
                      <a:endParaRPr lang="en-US" sz="1600" b="0" dirty="0">
                        <a:solidFill>
                          <a:srgbClr val="9D9D9C"/>
                        </a:solidFill>
                        <a:latin typeface="GT Pressura" pitchFamily="2" charset="77"/>
                        <a:cs typeface="GT Pressura" pitchFamily="2" charset="77"/>
                      </a:endParaRP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bg1">
                        <a:lumMod val="95000"/>
                      </a:schemeClr>
                    </a:solidFill>
                  </a:tcPr>
                </a:tc>
                <a:tc>
                  <a:txBody>
                    <a:bodyPr/>
                    <a:lstStyle/>
                    <a:p>
                      <a:pPr marL="0" marR="0" lvl="0" indent="0" algn="ctr" defTabSz="1507023" rtl="0" eaLnBrk="1" fontAlgn="auto" latinLnBrk="0" hangingPunct="1">
                        <a:lnSpc>
                          <a:spcPts val="2209"/>
                        </a:lnSpc>
                        <a:spcBef>
                          <a:spcPts val="0"/>
                        </a:spcBef>
                        <a:spcAft>
                          <a:spcPts val="0"/>
                        </a:spcAft>
                        <a:buClrTx/>
                        <a:buSzTx/>
                        <a:buFontTx/>
                        <a:buNone/>
                        <a:tabLst/>
                        <a:defRPr/>
                      </a:pPr>
                      <a:r>
                        <a:rPr lang="en-US" sz="1600" b="0" dirty="0">
                          <a:solidFill>
                            <a:schemeClr val="bg1"/>
                          </a:solidFill>
                          <a:latin typeface="GT Pressura" pitchFamily="2" charset="77"/>
                          <a:cs typeface="GT Pressura" pitchFamily="2" charset="77"/>
                        </a:rPr>
                        <a:t>TMA talent management professional</a:t>
                      </a: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10004"/>
                  </a:ext>
                </a:extLst>
              </a:tr>
              <a:tr h="565296">
                <a:tc vMerge="1">
                  <a:txBody>
                    <a:bodyPr/>
                    <a:lstStyle/>
                    <a:p>
                      <a:endParaRPr lang="nl-NL"/>
                    </a:p>
                  </a:txBody>
                  <a:tcPr/>
                </a:tc>
                <a:tc vMerge="1">
                  <a:txBody>
                    <a:bodyPr/>
                    <a:lstStyle/>
                    <a:p>
                      <a:endParaRPr lang="nl-NL"/>
                    </a:p>
                  </a:txBody>
                  <a:tcPr/>
                </a:tc>
                <a:tc vMerge="1">
                  <a:txBody>
                    <a:bodyPr/>
                    <a:lstStyle/>
                    <a:p>
                      <a:endParaRPr lang="nl-NL"/>
                    </a:p>
                  </a:txBody>
                  <a:tcPr/>
                </a:tc>
                <a:tc>
                  <a:txBody>
                    <a:bodyPr/>
                    <a:lstStyle/>
                    <a:p>
                      <a:pPr marL="0" marR="0" lvl="0" indent="0" algn="ctr" defTabSz="1507023" rtl="0" eaLnBrk="1" fontAlgn="auto" latinLnBrk="0" hangingPunct="1">
                        <a:lnSpc>
                          <a:spcPts val="2209"/>
                        </a:lnSpc>
                        <a:spcBef>
                          <a:spcPts val="0"/>
                        </a:spcBef>
                        <a:spcAft>
                          <a:spcPts val="0"/>
                        </a:spcAft>
                        <a:buClrTx/>
                        <a:buSzTx/>
                        <a:buFontTx/>
                        <a:buNone/>
                        <a:tabLst/>
                        <a:defRPr/>
                      </a:pPr>
                      <a:r>
                        <a:rPr lang="en-US" sz="1600" b="0" dirty="0" err="1">
                          <a:solidFill>
                            <a:schemeClr val="bg1"/>
                          </a:solidFill>
                          <a:latin typeface="GT Pressura" pitchFamily="2" charset="77"/>
                          <a:cs typeface="GT Pressura" pitchFamily="2" charset="77"/>
                        </a:rPr>
                        <a:t>Gevalideerde</a:t>
                      </a:r>
                      <a:r>
                        <a:rPr lang="en-US" sz="1600" b="0" dirty="0">
                          <a:solidFill>
                            <a:schemeClr val="bg1"/>
                          </a:solidFill>
                          <a:latin typeface="GT Pressura" pitchFamily="2" charset="77"/>
                          <a:cs typeface="GT Pressura" pitchFamily="2" charset="77"/>
                        </a:rPr>
                        <a:t> </a:t>
                      </a:r>
                      <a:r>
                        <a:rPr lang="en-US" sz="1600" b="0" dirty="0" err="1">
                          <a:solidFill>
                            <a:schemeClr val="bg1"/>
                          </a:solidFill>
                          <a:latin typeface="GT Pressura" pitchFamily="2" charset="77"/>
                          <a:cs typeface="GT Pressura" pitchFamily="2" charset="77"/>
                        </a:rPr>
                        <a:t>profielen</a:t>
                      </a:r>
                      <a:endParaRPr lang="en-US" sz="1600" b="0" dirty="0">
                        <a:solidFill>
                          <a:schemeClr val="bg1"/>
                        </a:solidFill>
                        <a:latin typeface="GT Pressura" pitchFamily="2" charset="77"/>
                        <a:cs typeface="GT Pressura" pitchFamily="2" charset="77"/>
                      </a:endParaRP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4058274450"/>
                  </a:ext>
                </a:extLst>
              </a:tr>
            </a:tbl>
          </a:graphicData>
        </a:graphic>
      </p:graphicFrame>
      <p:sp>
        <p:nvSpPr>
          <p:cNvPr id="2" name="Titel 1">
            <a:extLst>
              <a:ext uri="{FF2B5EF4-FFF2-40B4-BE49-F238E27FC236}">
                <a16:creationId xmlns:a16="http://schemas.microsoft.com/office/drawing/2014/main" id="{10402A57-19DE-7B61-4CF8-66901BA0EF01}"/>
              </a:ext>
            </a:extLst>
          </p:cNvPr>
          <p:cNvSpPr>
            <a:spLocks noGrp="1"/>
          </p:cNvSpPr>
          <p:nvPr>
            <p:ph type="title"/>
          </p:nvPr>
        </p:nvSpPr>
        <p:spPr>
          <a:xfrm>
            <a:off x="376518" y="365125"/>
            <a:ext cx="11446136" cy="627949"/>
          </a:xfrm>
        </p:spPr>
        <p:txBody>
          <a:bodyPr>
            <a:normAutofit fontScale="90000"/>
          </a:bodyPr>
          <a:lstStyle/>
          <a:p>
            <a:r>
              <a:rPr lang="nl-NL" dirty="0"/>
              <a:t>De bollen en de matrix</a:t>
            </a:r>
          </a:p>
        </p:txBody>
      </p:sp>
      <p:sp>
        <p:nvSpPr>
          <p:cNvPr id="5" name="Ovaal 4">
            <a:extLst>
              <a:ext uri="{FF2B5EF4-FFF2-40B4-BE49-F238E27FC236}">
                <a16:creationId xmlns:a16="http://schemas.microsoft.com/office/drawing/2014/main" id="{A4A23DD2-BC77-933E-7EA9-8F090376CDA3}"/>
              </a:ext>
            </a:extLst>
          </p:cNvPr>
          <p:cNvSpPr/>
          <p:nvPr/>
        </p:nvSpPr>
        <p:spPr>
          <a:xfrm>
            <a:off x="376238" y="1136279"/>
            <a:ext cx="2046328" cy="2046328"/>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nl-NL" dirty="0">
                <a:latin typeface="GT Pressura" pitchFamily="2" charset="77"/>
                <a:cs typeface="GT Pressura" pitchFamily="2" charset="77"/>
              </a:rPr>
              <a:t>Leiderschap ontwikkeling</a:t>
            </a:r>
          </a:p>
        </p:txBody>
      </p:sp>
    </p:spTree>
    <p:extLst>
      <p:ext uri="{BB962C8B-B14F-4D97-AF65-F5344CB8AC3E}">
        <p14:creationId xmlns:p14="http://schemas.microsoft.com/office/powerpoint/2010/main" val="4017969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5">
          <a:extLst>
            <a:ext uri="{FF2B5EF4-FFF2-40B4-BE49-F238E27FC236}">
              <a16:creationId xmlns:a16="http://schemas.microsoft.com/office/drawing/2014/main" id="{CA9B48DB-09EC-403B-EC28-758FA33A18F8}"/>
            </a:ext>
          </a:extLst>
        </p:cNvPr>
        <p:cNvGrpSpPr/>
        <p:nvPr/>
      </p:nvGrpSpPr>
      <p:grpSpPr>
        <a:xfrm>
          <a:off x="0" y="0"/>
          <a:ext cx="0" cy="0"/>
          <a:chOff x="0" y="0"/>
          <a:chExt cx="0" cy="0"/>
        </a:xfrm>
      </p:grpSpPr>
      <p:pic>
        <p:nvPicPr>
          <p:cNvPr id="4" name="Schermafbeelding 2022-06-06 om 14.54.13.png" descr="Schermafbeelding 2022-06-06 om 14.54.13.png">
            <a:extLst>
              <a:ext uri="{FF2B5EF4-FFF2-40B4-BE49-F238E27FC236}">
                <a16:creationId xmlns:a16="http://schemas.microsoft.com/office/drawing/2014/main" id="{5B070570-65F8-7122-8210-54A82130D00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748851" y="3016295"/>
            <a:ext cx="6518752" cy="2676210"/>
          </a:xfrm>
          <a:prstGeom prst="rect">
            <a:avLst/>
          </a:prstGeom>
          <a:ln w="12700">
            <a:miter lim="400000"/>
          </a:ln>
        </p:spPr>
      </p:pic>
      <p:pic>
        <p:nvPicPr>
          <p:cNvPr id="5" name="Schermafbeelding 2022-06-06 om 15.10.08.png" descr="Schermafbeelding 2022-06-06 om 15.10.08.png">
            <a:extLst>
              <a:ext uri="{FF2B5EF4-FFF2-40B4-BE49-F238E27FC236}">
                <a16:creationId xmlns:a16="http://schemas.microsoft.com/office/drawing/2014/main" id="{C5290A70-2FA7-EDC4-42B0-BA43E84BB288}"/>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06866" y="1165495"/>
            <a:ext cx="6434829" cy="2853757"/>
          </a:xfrm>
          <a:prstGeom prst="rect">
            <a:avLst/>
          </a:prstGeom>
          <a:ln w="12700">
            <a:miter lim="400000"/>
          </a:ln>
        </p:spPr>
      </p:pic>
      <p:sp>
        <p:nvSpPr>
          <p:cNvPr id="3" name="Titel 2">
            <a:extLst>
              <a:ext uri="{FF2B5EF4-FFF2-40B4-BE49-F238E27FC236}">
                <a16:creationId xmlns:a16="http://schemas.microsoft.com/office/drawing/2014/main" id="{51859456-B235-D3B6-0238-105C76F13A6B}"/>
              </a:ext>
            </a:extLst>
          </p:cNvPr>
          <p:cNvSpPr>
            <a:spLocks noGrp="1"/>
          </p:cNvSpPr>
          <p:nvPr>
            <p:ph type="title"/>
          </p:nvPr>
        </p:nvSpPr>
        <p:spPr>
          <a:xfrm>
            <a:off x="376518" y="365125"/>
            <a:ext cx="11446136" cy="627949"/>
          </a:xfrm>
        </p:spPr>
        <p:txBody>
          <a:bodyPr>
            <a:normAutofit fontScale="90000"/>
          </a:bodyPr>
          <a:lstStyle/>
          <a:p>
            <a:r>
              <a:rPr lang="nl-NL" dirty="0"/>
              <a:t>Leidinggeven aan Talent &amp; Teamfacilitator</a:t>
            </a:r>
          </a:p>
        </p:txBody>
      </p:sp>
    </p:spTree>
    <p:extLst>
      <p:ext uri="{BB962C8B-B14F-4D97-AF65-F5344CB8AC3E}">
        <p14:creationId xmlns:p14="http://schemas.microsoft.com/office/powerpoint/2010/main" val="1299600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2">
            <a:extLst>
              <a:ext uri="{FF2B5EF4-FFF2-40B4-BE49-F238E27FC236}">
                <a16:creationId xmlns:a16="http://schemas.microsoft.com/office/drawing/2014/main" id="{E3F3E27A-40F3-5A78-BBC1-B866BCEDC41B}"/>
              </a:ext>
            </a:extLst>
          </p:cNvPr>
          <p:cNvGraphicFramePr>
            <a:graphicFrameLocks noGrp="1"/>
          </p:cNvGraphicFramePr>
          <p:nvPr>
            <p:extLst>
              <p:ext uri="{D42A27DB-BD31-4B8C-83A1-F6EECF244321}">
                <p14:modId xmlns:p14="http://schemas.microsoft.com/office/powerpoint/2010/main" val="1476888033"/>
              </p:ext>
            </p:extLst>
          </p:nvPr>
        </p:nvGraphicFramePr>
        <p:xfrm>
          <a:off x="2646637" y="1063934"/>
          <a:ext cx="9175476" cy="4730132"/>
        </p:xfrm>
        <a:graphic>
          <a:graphicData uri="http://schemas.openxmlformats.org/drawingml/2006/table">
            <a:tbl>
              <a:tblPr/>
              <a:tblGrid>
                <a:gridCol w="2293869">
                  <a:extLst>
                    <a:ext uri="{9D8B030D-6E8A-4147-A177-3AD203B41FA5}">
                      <a16:colId xmlns:a16="http://schemas.microsoft.com/office/drawing/2014/main" val="20000"/>
                    </a:ext>
                  </a:extLst>
                </a:gridCol>
                <a:gridCol w="2293869">
                  <a:extLst>
                    <a:ext uri="{9D8B030D-6E8A-4147-A177-3AD203B41FA5}">
                      <a16:colId xmlns:a16="http://schemas.microsoft.com/office/drawing/2014/main" val="20001"/>
                    </a:ext>
                  </a:extLst>
                </a:gridCol>
                <a:gridCol w="2293869">
                  <a:extLst>
                    <a:ext uri="{9D8B030D-6E8A-4147-A177-3AD203B41FA5}">
                      <a16:colId xmlns:a16="http://schemas.microsoft.com/office/drawing/2014/main" val="20002"/>
                    </a:ext>
                  </a:extLst>
                </a:gridCol>
                <a:gridCol w="2293869">
                  <a:extLst>
                    <a:ext uri="{9D8B030D-6E8A-4147-A177-3AD203B41FA5}">
                      <a16:colId xmlns:a16="http://schemas.microsoft.com/office/drawing/2014/main" val="20003"/>
                    </a:ext>
                  </a:extLst>
                </a:gridCol>
              </a:tblGrid>
              <a:tr h="860980">
                <a:tc>
                  <a:txBody>
                    <a:bodyPr/>
                    <a:lstStyle/>
                    <a:p>
                      <a:pPr algn="ctr">
                        <a:lnSpc>
                          <a:spcPts val="2209"/>
                        </a:lnSpc>
                        <a:defRPr/>
                      </a:pPr>
                      <a:endParaRPr lang="en-US" sz="700" b="0" dirty="0"/>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rgbClr val="F5F5F5"/>
                    </a:solidFill>
                  </a:tcPr>
                </a:tc>
                <a:tc>
                  <a:txBody>
                    <a:bodyPr/>
                    <a:lstStyle/>
                    <a:p>
                      <a:pPr algn="ctr">
                        <a:lnSpc>
                          <a:spcPts val="2209"/>
                        </a:lnSpc>
                      </a:pPr>
                      <a:r>
                        <a:rPr lang="en-US" sz="1600" b="1" i="0" dirty="0">
                          <a:solidFill>
                            <a:srgbClr val="F5F5F5"/>
                          </a:solidFill>
                          <a:latin typeface="GT Pressura" pitchFamily="2" charset="77"/>
                          <a:cs typeface="GT Pressura" pitchFamily="2" charset="77"/>
                        </a:rPr>
                        <a:t>Talent </a:t>
                      </a:r>
                      <a:r>
                        <a:rPr lang="en-US" sz="1600" b="1" i="0" dirty="0" err="1">
                          <a:solidFill>
                            <a:srgbClr val="F5F5F5"/>
                          </a:solidFill>
                          <a:latin typeface="GT Pressura" pitchFamily="2" charset="77"/>
                          <a:cs typeface="GT Pressura" pitchFamily="2" charset="77"/>
                        </a:rPr>
                        <a:t>benutten</a:t>
                      </a:r>
                      <a:r>
                        <a:rPr lang="en-US" sz="1600" b="1" i="0" dirty="0">
                          <a:solidFill>
                            <a:srgbClr val="F5F5F5"/>
                          </a:solidFill>
                          <a:latin typeface="GT Pressura" pitchFamily="2" charset="77"/>
                          <a:cs typeface="GT Pressura" pitchFamily="2" charset="77"/>
                        </a:rPr>
                        <a:t> </a:t>
                      </a:r>
                    </a:p>
                    <a:p>
                      <a:pPr algn="ctr">
                        <a:lnSpc>
                          <a:spcPts val="2209"/>
                        </a:lnSpc>
                      </a:pPr>
                      <a:r>
                        <a:rPr lang="en-US" sz="1600" b="1" i="0" dirty="0">
                          <a:solidFill>
                            <a:srgbClr val="F5F5F5"/>
                          </a:solidFill>
                          <a:latin typeface="GT Pressura" pitchFamily="2" charset="77"/>
                          <a:cs typeface="GT Pressura" pitchFamily="2" charset="77"/>
                        </a:rPr>
                        <a:t>(</a:t>
                      </a:r>
                      <a:r>
                        <a:rPr lang="en-US" sz="1600" b="1" i="0" dirty="0" err="1">
                          <a:solidFill>
                            <a:srgbClr val="F5F5F5"/>
                          </a:solidFill>
                          <a:latin typeface="GT Pressura" pitchFamily="2" charset="77"/>
                          <a:cs typeface="GT Pressura" pitchFamily="2" charset="77"/>
                        </a:rPr>
                        <a:t>doen</a:t>
                      </a:r>
                      <a:r>
                        <a:rPr lang="en-US" sz="1600" b="1" i="0" dirty="0">
                          <a:solidFill>
                            <a:srgbClr val="F5F5F5"/>
                          </a:solidFill>
                          <a:latin typeface="GT Pressura" pitchFamily="2" charset="77"/>
                          <a:cs typeface="GT Pressura" pitchFamily="2" charset="77"/>
                        </a:rPr>
                        <a:t> </a:t>
                      </a:r>
                      <a:r>
                        <a:rPr lang="en-US" sz="1600" b="1" i="0" dirty="0" err="1">
                          <a:solidFill>
                            <a:srgbClr val="F5F5F5"/>
                          </a:solidFill>
                          <a:latin typeface="GT Pressura" pitchFamily="2" charset="77"/>
                          <a:cs typeface="GT Pressura" pitchFamily="2" charset="77"/>
                        </a:rPr>
                        <a:t>en</a:t>
                      </a:r>
                      <a:r>
                        <a:rPr lang="en-US" sz="1600" b="1" i="0" dirty="0">
                          <a:solidFill>
                            <a:srgbClr val="F5F5F5"/>
                          </a:solidFill>
                          <a:latin typeface="GT Pressura" pitchFamily="2" charset="77"/>
                          <a:cs typeface="GT Pressura" pitchFamily="2" charset="77"/>
                        </a:rPr>
                        <a:t> </a:t>
                      </a:r>
                      <a:r>
                        <a:rPr lang="en-US" sz="1600" b="1" i="0" dirty="0" err="1">
                          <a:solidFill>
                            <a:srgbClr val="F5F5F5"/>
                          </a:solidFill>
                          <a:latin typeface="GT Pressura" pitchFamily="2" charset="77"/>
                          <a:cs typeface="GT Pressura" pitchFamily="2" charset="77"/>
                        </a:rPr>
                        <a:t>ervaren</a:t>
                      </a:r>
                      <a:r>
                        <a:rPr lang="en-US" sz="1600" b="1" i="0" dirty="0">
                          <a:solidFill>
                            <a:srgbClr val="F5F5F5"/>
                          </a:solidFill>
                          <a:latin typeface="GT Pressura" pitchFamily="2" charset="77"/>
                          <a:cs typeface="GT Pressura" pitchFamily="2" charset="77"/>
                        </a:rPr>
                        <a:t>)</a:t>
                      </a: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tx1"/>
                    </a:solidFill>
                  </a:tcPr>
                </a:tc>
                <a:tc>
                  <a:txBody>
                    <a:bodyPr/>
                    <a:lstStyle/>
                    <a:p>
                      <a:pPr algn="ctr">
                        <a:lnSpc>
                          <a:spcPts val="2209"/>
                        </a:lnSpc>
                        <a:defRPr/>
                      </a:pPr>
                      <a:r>
                        <a:rPr lang="en-US" sz="1600" b="1" i="0" dirty="0" err="1">
                          <a:solidFill>
                            <a:srgbClr val="F5F5F5"/>
                          </a:solidFill>
                          <a:latin typeface="GT Pressura" pitchFamily="2" charset="77"/>
                          <a:cs typeface="GT Pressura" pitchFamily="2" charset="77"/>
                        </a:rPr>
                        <a:t>Talentgericht</a:t>
                      </a:r>
                      <a:r>
                        <a:rPr lang="en-US" sz="1600" b="1" i="0" dirty="0">
                          <a:solidFill>
                            <a:srgbClr val="F5F5F5"/>
                          </a:solidFill>
                          <a:latin typeface="GT Pressura" pitchFamily="2" charset="77"/>
                          <a:cs typeface="GT Pressura" pitchFamily="2" charset="77"/>
                        </a:rPr>
                        <a:t> </a:t>
                      </a:r>
                      <a:r>
                        <a:rPr lang="en-US" sz="1600" b="1" i="0" dirty="0" err="1">
                          <a:solidFill>
                            <a:srgbClr val="F5F5F5"/>
                          </a:solidFill>
                          <a:latin typeface="GT Pressura" pitchFamily="2" charset="77"/>
                          <a:cs typeface="GT Pressura" pitchFamily="2" charset="77"/>
                        </a:rPr>
                        <a:t>werken</a:t>
                      </a:r>
                      <a:endParaRPr lang="en-US" sz="1600" b="1" i="0" dirty="0">
                        <a:solidFill>
                          <a:srgbClr val="F5F5F5"/>
                        </a:solidFill>
                        <a:latin typeface="GT Pressura" pitchFamily="2" charset="77"/>
                        <a:cs typeface="GT Pressura" pitchFamily="2" charset="77"/>
                      </a:endParaRPr>
                    </a:p>
                    <a:p>
                      <a:pPr algn="ctr">
                        <a:lnSpc>
                          <a:spcPts val="2209"/>
                        </a:lnSpc>
                      </a:pPr>
                      <a:r>
                        <a:rPr lang="en-US" sz="1600" b="1" i="0" dirty="0">
                          <a:solidFill>
                            <a:srgbClr val="F5F5F5"/>
                          </a:solidFill>
                          <a:latin typeface="GT Pressura" pitchFamily="2" charset="77"/>
                          <a:cs typeface="GT Pressura" pitchFamily="2" charset="77"/>
                        </a:rPr>
                        <a:t>(</a:t>
                      </a:r>
                      <a:r>
                        <a:rPr lang="en-US" sz="1600" b="1" i="0" dirty="0" err="1">
                          <a:solidFill>
                            <a:srgbClr val="F5F5F5"/>
                          </a:solidFill>
                          <a:latin typeface="GT Pressura" pitchFamily="2" charset="77"/>
                          <a:cs typeface="GT Pressura" pitchFamily="2" charset="77"/>
                        </a:rPr>
                        <a:t>Faciliteren</a:t>
                      </a:r>
                      <a:r>
                        <a:rPr lang="en-US" sz="1600" b="1" i="0" dirty="0">
                          <a:solidFill>
                            <a:srgbClr val="F5F5F5"/>
                          </a:solidFill>
                          <a:latin typeface="GT Pressura" pitchFamily="2" charset="77"/>
                          <a:cs typeface="GT Pressura" pitchFamily="2" charset="77"/>
                        </a:rPr>
                        <a:t>)</a:t>
                      </a: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tx1"/>
                    </a:solidFill>
                  </a:tcPr>
                </a:tc>
                <a:tc>
                  <a:txBody>
                    <a:bodyPr/>
                    <a:lstStyle/>
                    <a:p>
                      <a:pPr algn="ctr">
                        <a:lnSpc>
                          <a:spcPts val="2209"/>
                        </a:lnSpc>
                        <a:defRPr/>
                      </a:pPr>
                      <a:r>
                        <a:rPr lang="en-US" sz="1600" b="1" i="0" dirty="0" err="1">
                          <a:solidFill>
                            <a:srgbClr val="F5F5F5"/>
                          </a:solidFill>
                          <a:latin typeface="GT Pressura" pitchFamily="2" charset="77"/>
                          <a:cs typeface="GT Pressura" pitchFamily="2" charset="77"/>
                        </a:rPr>
                        <a:t>Talentmanagement</a:t>
                      </a:r>
                      <a:endParaRPr lang="en-US" sz="1600" b="1" i="0" dirty="0">
                        <a:solidFill>
                          <a:srgbClr val="F5F5F5"/>
                        </a:solidFill>
                        <a:latin typeface="GT Pressura" pitchFamily="2" charset="77"/>
                        <a:cs typeface="GT Pressura" pitchFamily="2" charset="77"/>
                      </a:endParaRPr>
                    </a:p>
                    <a:p>
                      <a:pPr algn="ctr">
                        <a:lnSpc>
                          <a:spcPts val="2209"/>
                        </a:lnSpc>
                      </a:pPr>
                      <a:r>
                        <a:rPr lang="en-US" sz="1600" b="1" i="0" dirty="0">
                          <a:solidFill>
                            <a:srgbClr val="F5F5F5"/>
                          </a:solidFill>
                          <a:latin typeface="GT Pressura" pitchFamily="2" charset="77"/>
                          <a:cs typeface="GT Pressura" pitchFamily="2" charset="77"/>
                        </a:rPr>
                        <a:t>(Expert)</a:t>
                      </a: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720916">
                <a:tc>
                  <a:txBody>
                    <a:bodyPr/>
                    <a:lstStyle/>
                    <a:p>
                      <a:pPr algn="ctr">
                        <a:lnSpc>
                          <a:spcPts val="2209"/>
                        </a:lnSpc>
                        <a:defRPr/>
                      </a:pPr>
                      <a:r>
                        <a:rPr lang="en-US" sz="1600" b="1" i="0" dirty="0" err="1">
                          <a:solidFill>
                            <a:schemeClr val="bg1"/>
                          </a:solidFill>
                          <a:latin typeface="GT Pressura" pitchFamily="2" charset="77"/>
                          <a:cs typeface="GT Pressura" pitchFamily="2" charset="77"/>
                        </a:rPr>
                        <a:t>Individu</a:t>
                      </a:r>
                      <a:endParaRPr lang="en-US" sz="1600" b="1" i="0" dirty="0">
                        <a:solidFill>
                          <a:schemeClr val="bg1"/>
                        </a:solidFill>
                        <a:latin typeface="GT Pressura" pitchFamily="2" charset="77"/>
                        <a:cs typeface="GT Pressura" pitchFamily="2" charset="77"/>
                      </a:endParaRP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tx1"/>
                    </a:solidFill>
                  </a:tcPr>
                </a:tc>
                <a:tc>
                  <a:txBody>
                    <a:bodyPr/>
                    <a:lstStyle/>
                    <a:p>
                      <a:pPr algn="ctr">
                        <a:lnSpc>
                          <a:spcPts val="2209"/>
                        </a:lnSpc>
                        <a:defRPr/>
                      </a:pPr>
                      <a:r>
                        <a:rPr lang="en-US" sz="1600" b="0" dirty="0" err="1">
                          <a:solidFill>
                            <a:schemeClr val="bg1"/>
                          </a:solidFill>
                          <a:latin typeface="GT Pressura" pitchFamily="2" charset="77"/>
                          <a:cs typeface="GT Pressura" pitchFamily="2" charset="77"/>
                        </a:rPr>
                        <a:t>Werkvormen</a:t>
                      </a:r>
                      <a:r>
                        <a:rPr lang="en-US" sz="1600" b="0" dirty="0">
                          <a:solidFill>
                            <a:schemeClr val="bg1"/>
                          </a:solidFill>
                          <a:latin typeface="GT Pressura" pitchFamily="2" charset="77"/>
                          <a:cs typeface="GT Pressura" pitchFamily="2" charset="77"/>
                        </a:rPr>
                        <a:t>/in-app</a:t>
                      </a: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tx1">
                        <a:lumMod val="60000"/>
                        <a:lumOff val="40000"/>
                      </a:schemeClr>
                    </a:solidFill>
                  </a:tcPr>
                </a:tc>
                <a:tc>
                  <a:txBody>
                    <a:bodyPr/>
                    <a:lstStyle/>
                    <a:p>
                      <a:pPr algn="ctr">
                        <a:lnSpc>
                          <a:spcPts val="2209"/>
                        </a:lnSpc>
                        <a:defRPr/>
                      </a:pPr>
                      <a:endParaRPr lang="en-US" sz="1600" b="0" dirty="0">
                        <a:solidFill>
                          <a:schemeClr val="bg1"/>
                        </a:solidFill>
                        <a:latin typeface="GT Pressura" pitchFamily="2" charset="77"/>
                        <a:cs typeface="GT Pressura" pitchFamily="2" charset="77"/>
                      </a:endParaRP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bg1">
                        <a:lumMod val="95000"/>
                      </a:schemeClr>
                    </a:solidFill>
                  </a:tcPr>
                </a:tc>
                <a:tc>
                  <a:txBody>
                    <a:bodyPr/>
                    <a:lstStyle/>
                    <a:p>
                      <a:pPr algn="ctr">
                        <a:lnSpc>
                          <a:spcPts val="2209"/>
                        </a:lnSpc>
                        <a:defRPr/>
                      </a:pPr>
                      <a:r>
                        <a:rPr lang="en-US" sz="1600" b="0" dirty="0">
                          <a:solidFill>
                            <a:schemeClr val="bg1"/>
                          </a:solidFill>
                          <a:latin typeface="GT Pressura" pitchFamily="2" charset="77"/>
                          <a:cs typeface="GT Pressura" pitchFamily="2" charset="77"/>
                        </a:rPr>
                        <a:t>TMA professional</a:t>
                      </a: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10001"/>
                  </a:ext>
                </a:extLst>
              </a:tr>
              <a:tr h="565296">
                <a:tc rowSpan="2">
                  <a:txBody>
                    <a:bodyPr/>
                    <a:lstStyle/>
                    <a:p>
                      <a:pPr algn="ctr">
                        <a:lnSpc>
                          <a:spcPts val="2209"/>
                        </a:lnSpc>
                        <a:defRPr/>
                      </a:pPr>
                      <a:r>
                        <a:rPr lang="en-US" sz="1600" b="1" i="0" dirty="0">
                          <a:solidFill>
                            <a:schemeClr val="bg1"/>
                          </a:solidFill>
                          <a:latin typeface="GT Pressura" pitchFamily="2" charset="77"/>
                          <a:cs typeface="GT Pressura" pitchFamily="2" charset="77"/>
                        </a:rPr>
                        <a:t>Team</a:t>
                      </a:r>
                    </a:p>
                  </a:txBody>
                  <a:tcPr marL="193572" marR="193572" marT="193572" marB="193572"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tx1"/>
                    </a:solidFill>
                  </a:tcPr>
                </a:tc>
                <a:tc rowSpan="2">
                  <a:txBody>
                    <a:bodyPr/>
                    <a:lstStyle/>
                    <a:p>
                      <a:pPr algn="ctr">
                        <a:lnSpc>
                          <a:spcPts val="2209"/>
                        </a:lnSpc>
                        <a:defRPr/>
                      </a:pPr>
                      <a:r>
                        <a:rPr lang="en-US" sz="1600" b="0" dirty="0" err="1">
                          <a:solidFill>
                            <a:schemeClr val="bg1"/>
                          </a:solidFill>
                          <a:latin typeface="GT Pressura" pitchFamily="2" charset="77"/>
                          <a:cs typeface="GT Pressura" pitchFamily="2" charset="77"/>
                        </a:rPr>
                        <a:t>Werkvormen</a:t>
                      </a:r>
                      <a:r>
                        <a:rPr lang="en-US" sz="1600" b="0" dirty="0">
                          <a:solidFill>
                            <a:schemeClr val="bg1"/>
                          </a:solidFill>
                          <a:latin typeface="GT Pressura" pitchFamily="2" charset="77"/>
                          <a:cs typeface="GT Pressura" pitchFamily="2" charset="77"/>
                        </a:rPr>
                        <a:t>/in-app</a:t>
                      </a:r>
                    </a:p>
                  </a:txBody>
                  <a:tcPr marL="193572" marR="193572" marT="193572" marB="193572"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tx1">
                        <a:lumMod val="60000"/>
                        <a:lumOff val="40000"/>
                      </a:schemeClr>
                    </a:solidFill>
                  </a:tcPr>
                </a:tc>
                <a:tc>
                  <a:txBody>
                    <a:bodyPr/>
                    <a:lstStyle/>
                    <a:p>
                      <a:pPr algn="ctr">
                        <a:lnSpc>
                          <a:spcPts val="2209"/>
                        </a:lnSpc>
                        <a:defRPr/>
                      </a:pPr>
                      <a:r>
                        <a:rPr lang="en-US" sz="1600" b="0" dirty="0" err="1">
                          <a:solidFill>
                            <a:schemeClr val="bg1"/>
                          </a:solidFill>
                          <a:latin typeface="GT Pressura" pitchFamily="2" charset="77"/>
                          <a:cs typeface="GT Pressura" pitchFamily="2" charset="77"/>
                        </a:rPr>
                        <a:t>Teamfacilitator</a:t>
                      </a:r>
                      <a:endParaRPr lang="en-US" sz="1600" b="0" dirty="0">
                        <a:solidFill>
                          <a:schemeClr val="bg1"/>
                        </a:solidFill>
                        <a:latin typeface="GT Pressura" pitchFamily="2" charset="77"/>
                        <a:cs typeface="GT Pressura" pitchFamily="2" charset="77"/>
                      </a:endParaRP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tx1">
                        <a:lumMod val="60000"/>
                        <a:lumOff val="40000"/>
                      </a:schemeClr>
                    </a:solidFill>
                  </a:tcPr>
                </a:tc>
                <a:tc rowSpan="2">
                  <a:txBody>
                    <a:bodyPr/>
                    <a:lstStyle/>
                    <a:p>
                      <a:pPr algn="ctr">
                        <a:lnSpc>
                          <a:spcPts val="2209"/>
                        </a:lnSpc>
                        <a:defRPr/>
                      </a:pPr>
                      <a:r>
                        <a:rPr lang="en-US" sz="1600" b="0" dirty="0">
                          <a:solidFill>
                            <a:schemeClr val="bg1"/>
                          </a:solidFill>
                          <a:latin typeface="GT Pressura" pitchFamily="2" charset="77"/>
                          <a:cs typeface="GT Pressura" pitchFamily="2" charset="77"/>
                        </a:rPr>
                        <a:t>TMA team professional</a:t>
                      </a:r>
                    </a:p>
                  </a:txBody>
                  <a:tcPr marL="193572" marR="193572" marT="193572" marB="193572"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10002"/>
                  </a:ext>
                </a:extLst>
              </a:tr>
              <a:tr h="860980">
                <a:tc vMerge="1">
                  <a:txBody>
                    <a:bodyPr/>
                    <a:lstStyle/>
                    <a:p>
                      <a:pPr algn="ctr">
                        <a:lnSpc>
                          <a:spcPts val="2209"/>
                        </a:lnSpc>
                        <a:defRPr/>
                      </a:pPr>
                      <a:r>
                        <a:rPr lang="en-US" sz="1578">
                          <a:solidFill>
                            <a:srgbClr val="404040"/>
                          </a:solidFill>
                          <a:latin typeface="DM Sans Bold"/>
                        </a:rPr>
                        <a:t>Team</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vMerge="1">
                  <a:txBody>
                    <a:bodyPr/>
                    <a:lstStyle/>
                    <a:p>
                      <a:pPr algn="ctr">
                        <a:lnSpc>
                          <a:spcPts val="2209"/>
                        </a:lnSpc>
                        <a:defRPr/>
                      </a:pPr>
                      <a:r>
                        <a:rPr lang="en-US" sz="1578">
                          <a:solidFill>
                            <a:srgbClr val="404040"/>
                          </a:solidFill>
                          <a:latin typeface="DM Sans Bold"/>
                        </a:rPr>
                        <a:t>werkvormen/in-app</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5C9"/>
                    </a:solidFill>
                  </a:tcPr>
                </a:tc>
                <a:tc>
                  <a:txBody>
                    <a:bodyPr/>
                    <a:lstStyle/>
                    <a:p>
                      <a:pPr algn="ctr">
                        <a:lnSpc>
                          <a:spcPts val="2209"/>
                        </a:lnSpc>
                        <a:defRPr/>
                      </a:pPr>
                      <a:r>
                        <a:rPr lang="en-US" sz="1600" b="0" dirty="0" err="1">
                          <a:solidFill>
                            <a:schemeClr val="bg1"/>
                          </a:solidFill>
                          <a:latin typeface="GT Pressura" pitchFamily="2" charset="77"/>
                          <a:cs typeface="GT Pressura" pitchFamily="2" charset="77"/>
                        </a:rPr>
                        <a:t>Leidinggeven</a:t>
                      </a:r>
                      <a:r>
                        <a:rPr lang="en-US" sz="1600" b="0" dirty="0">
                          <a:solidFill>
                            <a:schemeClr val="bg1"/>
                          </a:solidFill>
                          <a:latin typeface="GT Pressura" pitchFamily="2" charset="77"/>
                          <a:cs typeface="GT Pressura" pitchFamily="2" charset="77"/>
                        </a:rPr>
                        <a:t> </a:t>
                      </a:r>
                      <a:r>
                        <a:rPr lang="en-US" sz="1600" b="0" dirty="0" err="1">
                          <a:solidFill>
                            <a:schemeClr val="bg1"/>
                          </a:solidFill>
                          <a:latin typeface="GT Pressura" pitchFamily="2" charset="77"/>
                          <a:cs typeface="GT Pressura" pitchFamily="2" charset="77"/>
                        </a:rPr>
                        <a:t>aan</a:t>
                      </a:r>
                      <a:r>
                        <a:rPr lang="en-US" sz="1600" b="0" dirty="0">
                          <a:solidFill>
                            <a:schemeClr val="bg1"/>
                          </a:solidFill>
                          <a:latin typeface="GT Pressura" pitchFamily="2" charset="77"/>
                          <a:cs typeface="GT Pressura" pitchFamily="2" charset="77"/>
                        </a:rPr>
                        <a:t> talent!</a:t>
                      </a: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tx1">
                        <a:lumMod val="60000"/>
                        <a:lumOff val="40000"/>
                      </a:schemeClr>
                    </a:solidFill>
                  </a:tcPr>
                </a:tc>
                <a:tc vMerge="1">
                  <a:txBody>
                    <a:bodyPr/>
                    <a:lstStyle/>
                    <a:p>
                      <a:pPr algn="ctr">
                        <a:lnSpc>
                          <a:spcPts val="2209"/>
                        </a:lnSpc>
                        <a:defRPr/>
                      </a:pPr>
                      <a:r>
                        <a:rPr lang="en-US" sz="1578">
                          <a:solidFill>
                            <a:srgbClr val="404040"/>
                          </a:solidFill>
                          <a:latin typeface="DM Sans Bold"/>
                        </a:rPr>
                        <a:t>TMA Team Professional Certificeringstraining</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CFAC"/>
                    </a:solidFill>
                  </a:tcPr>
                </a:tc>
                <a:extLst>
                  <a:ext uri="{0D108BD9-81ED-4DB2-BD59-A6C34878D82A}">
                    <a16:rowId xmlns:a16="http://schemas.microsoft.com/office/drawing/2014/main" val="10003"/>
                  </a:ext>
                </a:extLst>
              </a:tr>
              <a:tr h="1156664">
                <a:tc rowSpan="2">
                  <a:txBody>
                    <a:bodyPr/>
                    <a:lstStyle/>
                    <a:p>
                      <a:pPr algn="ctr">
                        <a:lnSpc>
                          <a:spcPts val="2209"/>
                        </a:lnSpc>
                        <a:defRPr/>
                      </a:pPr>
                      <a:r>
                        <a:rPr lang="en-US" sz="1600" b="1" i="0" dirty="0" err="1">
                          <a:solidFill>
                            <a:schemeClr val="bg1"/>
                          </a:solidFill>
                          <a:latin typeface="GT Pressura" pitchFamily="2" charset="77"/>
                          <a:cs typeface="GT Pressura" pitchFamily="2" charset="77"/>
                        </a:rPr>
                        <a:t>Organisatie</a:t>
                      </a:r>
                      <a:endParaRPr lang="en-US" sz="1600" b="1" i="0" dirty="0">
                        <a:solidFill>
                          <a:schemeClr val="bg1"/>
                        </a:solidFill>
                        <a:latin typeface="GT Pressura" pitchFamily="2" charset="77"/>
                        <a:cs typeface="GT Pressura" pitchFamily="2" charset="77"/>
                      </a:endParaRP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tx1"/>
                    </a:solidFill>
                  </a:tcPr>
                </a:tc>
                <a:tc rowSpan="2">
                  <a:txBody>
                    <a:bodyPr/>
                    <a:lstStyle/>
                    <a:p>
                      <a:pPr algn="ctr">
                        <a:lnSpc>
                          <a:spcPts val="2209"/>
                        </a:lnSpc>
                        <a:defRPr/>
                      </a:pPr>
                      <a:endParaRPr lang="en-US" sz="1600" b="0" dirty="0">
                        <a:solidFill>
                          <a:srgbClr val="9D9D9C"/>
                        </a:solidFill>
                        <a:latin typeface="GT Pressura" pitchFamily="2" charset="77"/>
                        <a:cs typeface="GT Pressura" pitchFamily="2" charset="77"/>
                      </a:endParaRP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bg1">
                        <a:lumMod val="95000"/>
                      </a:schemeClr>
                    </a:solidFill>
                  </a:tcPr>
                </a:tc>
                <a:tc rowSpan="2">
                  <a:txBody>
                    <a:bodyPr/>
                    <a:lstStyle/>
                    <a:p>
                      <a:pPr algn="ctr">
                        <a:lnSpc>
                          <a:spcPts val="2209"/>
                        </a:lnSpc>
                        <a:defRPr/>
                      </a:pPr>
                      <a:endParaRPr lang="en-US" sz="1600" b="0" dirty="0">
                        <a:solidFill>
                          <a:srgbClr val="9D9D9C"/>
                        </a:solidFill>
                        <a:latin typeface="GT Pressura" pitchFamily="2" charset="77"/>
                        <a:cs typeface="GT Pressura" pitchFamily="2" charset="77"/>
                      </a:endParaRP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bg1">
                        <a:lumMod val="95000"/>
                      </a:schemeClr>
                    </a:solidFill>
                  </a:tcPr>
                </a:tc>
                <a:tc>
                  <a:txBody>
                    <a:bodyPr/>
                    <a:lstStyle/>
                    <a:p>
                      <a:pPr marL="0" marR="0" lvl="0" indent="0" algn="ctr" defTabSz="1507023" rtl="0" eaLnBrk="1" fontAlgn="auto" latinLnBrk="0" hangingPunct="1">
                        <a:lnSpc>
                          <a:spcPts val="2209"/>
                        </a:lnSpc>
                        <a:spcBef>
                          <a:spcPts val="0"/>
                        </a:spcBef>
                        <a:spcAft>
                          <a:spcPts val="0"/>
                        </a:spcAft>
                        <a:buClrTx/>
                        <a:buSzTx/>
                        <a:buFontTx/>
                        <a:buNone/>
                        <a:tabLst/>
                        <a:defRPr/>
                      </a:pPr>
                      <a:r>
                        <a:rPr lang="en-US" sz="1600" b="0" dirty="0">
                          <a:solidFill>
                            <a:schemeClr val="bg1"/>
                          </a:solidFill>
                          <a:latin typeface="GT Pressura" pitchFamily="2" charset="77"/>
                          <a:cs typeface="GT Pressura" pitchFamily="2" charset="77"/>
                        </a:rPr>
                        <a:t>TMA talent management professional</a:t>
                      </a: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accent1"/>
                    </a:solidFill>
                  </a:tcPr>
                </a:tc>
                <a:extLst>
                  <a:ext uri="{0D108BD9-81ED-4DB2-BD59-A6C34878D82A}">
                    <a16:rowId xmlns:a16="http://schemas.microsoft.com/office/drawing/2014/main" val="10004"/>
                  </a:ext>
                </a:extLst>
              </a:tr>
              <a:tr h="565296">
                <a:tc vMerge="1">
                  <a:txBody>
                    <a:bodyPr/>
                    <a:lstStyle/>
                    <a:p>
                      <a:endParaRPr lang="nl-NL"/>
                    </a:p>
                  </a:txBody>
                  <a:tcPr/>
                </a:tc>
                <a:tc vMerge="1">
                  <a:txBody>
                    <a:bodyPr/>
                    <a:lstStyle/>
                    <a:p>
                      <a:endParaRPr lang="nl-NL"/>
                    </a:p>
                  </a:txBody>
                  <a:tcPr/>
                </a:tc>
                <a:tc vMerge="1">
                  <a:txBody>
                    <a:bodyPr/>
                    <a:lstStyle/>
                    <a:p>
                      <a:endParaRPr lang="nl-NL"/>
                    </a:p>
                  </a:txBody>
                  <a:tcPr/>
                </a:tc>
                <a:tc>
                  <a:txBody>
                    <a:bodyPr/>
                    <a:lstStyle/>
                    <a:p>
                      <a:pPr marL="0" marR="0" lvl="0" indent="0" algn="ctr" defTabSz="1507023" rtl="0" eaLnBrk="1" fontAlgn="auto" latinLnBrk="0" hangingPunct="1">
                        <a:lnSpc>
                          <a:spcPts val="2209"/>
                        </a:lnSpc>
                        <a:spcBef>
                          <a:spcPts val="0"/>
                        </a:spcBef>
                        <a:spcAft>
                          <a:spcPts val="0"/>
                        </a:spcAft>
                        <a:buClrTx/>
                        <a:buSzTx/>
                        <a:buFontTx/>
                        <a:buNone/>
                        <a:tabLst/>
                        <a:defRPr/>
                      </a:pPr>
                      <a:r>
                        <a:rPr lang="en-US" sz="1600" b="0" dirty="0" err="1">
                          <a:solidFill>
                            <a:schemeClr val="bg1"/>
                          </a:solidFill>
                          <a:latin typeface="GT Pressura" pitchFamily="2" charset="77"/>
                          <a:cs typeface="GT Pressura" pitchFamily="2" charset="77"/>
                        </a:rPr>
                        <a:t>Gevalideerde</a:t>
                      </a:r>
                      <a:r>
                        <a:rPr lang="en-US" sz="1600" b="0" dirty="0">
                          <a:solidFill>
                            <a:schemeClr val="bg1"/>
                          </a:solidFill>
                          <a:latin typeface="GT Pressura" pitchFamily="2" charset="77"/>
                          <a:cs typeface="GT Pressura" pitchFamily="2" charset="77"/>
                        </a:rPr>
                        <a:t> </a:t>
                      </a:r>
                      <a:r>
                        <a:rPr lang="en-US" sz="1600" b="0" dirty="0" err="1">
                          <a:solidFill>
                            <a:schemeClr val="bg1"/>
                          </a:solidFill>
                          <a:latin typeface="GT Pressura" pitchFamily="2" charset="77"/>
                          <a:cs typeface="GT Pressura" pitchFamily="2" charset="77"/>
                        </a:rPr>
                        <a:t>profielen</a:t>
                      </a:r>
                      <a:endParaRPr lang="en-US" sz="1600" b="0" dirty="0">
                        <a:solidFill>
                          <a:schemeClr val="bg1"/>
                        </a:solidFill>
                        <a:latin typeface="GT Pressura" pitchFamily="2" charset="77"/>
                        <a:cs typeface="GT Pressura" pitchFamily="2" charset="77"/>
                      </a:endParaRP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accent1"/>
                    </a:solidFill>
                  </a:tcPr>
                </a:tc>
                <a:extLst>
                  <a:ext uri="{0D108BD9-81ED-4DB2-BD59-A6C34878D82A}">
                    <a16:rowId xmlns:a16="http://schemas.microsoft.com/office/drawing/2014/main" val="4058274450"/>
                  </a:ext>
                </a:extLst>
              </a:tr>
            </a:tbl>
          </a:graphicData>
        </a:graphic>
      </p:graphicFrame>
      <p:sp>
        <p:nvSpPr>
          <p:cNvPr id="2" name="Titel 1">
            <a:extLst>
              <a:ext uri="{FF2B5EF4-FFF2-40B4-BE49-F238E27FC236}">
                <a16:creationId xmlns:a16="http://schemas.microsoft.com/office/drawing/2014/main" id="{10402A57-19DE-7B61-4CF8-66901BA0EF01}"/>
              </a:ext>
            </a:extLst>
          </p:cNvPr>
          <p:cNvSpPr>
            <a:spLocks noGrp="1"/>
          </p:cNvSpPr>
          <p:nvPr>
            <p:ph type="title"/>
          </p:nvPr>
        </p:nvSpPr>
        <p:spPr>
          <a:xfrm>
            <a:off x="376518" y="365125"/>
            <a:ext cx="11446136" cy="627949"/>
          </a:xfrm>
        </p:spPr>
        <p:txBody>
          <a:bodyPr>
            <a:normAutofit fontScale="90000"/>
          </a:bodyPr>
          <a:lstStyle/>
          <a:p>
            <a:r>
              <a:rPr lang="nl-NL" dirty="0"/>
              <a:t>De bollen en de matrix</a:t>
            </a:r>
          </a:p>
        </p:txBody>
      </p:sp>
      <p:sp>
        <p:nvSpPr>
          <p:cNvPr id="5" name="Ovaal 4">
            <a:extLst>
              <a:ext uri="{FF2B5EF4-FFF2-40B4-BE49-F238E27FC236}">
                <a16:creationId xmlns:a16="http://schemas.microsoft.com/office/drawing/2014/main" id="{A4A23DD2-BC77-933E-7EA9-8F090376CDA3}"/>
              </a:ext>
            </a:extLst>
          </p:cNvPr>
          <p:cNvSpPr/>
          <p:nvPr/>
        </p:nvSpPr>
        <p:spPr>
          <a:xfrm>
            <a:off x="376238" y="1136279"/>
            <a:ext cx="2046328" cy="2046328"/>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nl-NL" dirty="0">
                <a:latin typeface="GT Pressura" pitchFamily="2" charset="77"/>
                <a:cs typeface="GT Pressura" pitchFamily="2" charset="77"/>
              </a:rPr>
              <a:t>Organisatie ontwikkeling</a:t>
            </a:r>
          </a:p>
        </p:txBody>
      </p:sp>
    </p:spTree>
    <p:extLst>
      <p:ext uri="{BB962C8B-B14F-4D97-AF65-F5344CB8AC3E}">
        <p14:creationId xmlns:p14="http://schemas.microsoft.com/office/powerpoint/2010/main" val="1622304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a:extLst>
            <a:ext uri="{FF2B5EF4-FFF2-40B4-BE49-F238E27FC236}">
              <a16:creationId xmlns:a16="http://schemas.microsoft.com/office/drawing/2014/main" id="{46FA84E0-0B41-5E0E-3031-C58CDC853348}"/>
            </a:ext>
          </a:extLst>
        </p:cNvPr>
        <p:cNvGrpSpPr/>
        <p:nvPr/>
      </p:nvGrpSpPr>
      <p:grpSpPr>
        <a:xfrm>
          <a:off x="0" y="0"/>
          <a:ext cx="0" cy="0"/>
          <a:chOff x="0" y="0"/>
          <a:chExt cx="0" cy="0"/>
        </a:xfrm>
      </p:grpSpPr>
      <p:pic>
        <p:nvPicPr>
          <p:cNvPr id="5" name="Afbeelding 4" descr="Afbeelding met tekst, schermopname, Website, Webpagina&#10;&#10;Automatisch gegenereerde beschrijving">
            <a:extLst>
              <a:ext uri="{FF2B5EF4-FFF2-40B4-BE49-F238E27FC236}">
                <a16:creationId xmlns:a16="http://schemas.microsoft.com/office/drawing/2014/main" id="{C39BC836-9522-FC22-EBA4-F9EC41F377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93589" y="1210894"/>
            <a:ext cx="7804822" cy="4845522"/>
          </a:xfrm>
          <a:prstGeom prst="rect">
            <a:avLst/>
          </a:prstGeom>
        </p:spPr>
      </p:pic>
      <p:sp>
        <p:nvSpPr>
          <p:cNvPr id="3" name="Titel 2">
            <a:extLst>
              <a:ext uri="{FF2B5EF4-FFF2-40B4-BE49-F238E27FC236}">
                <a16:creationId xmlns:a16="http://schemas.microsoft.com/office/drawing/2014/main" id="{3035C6B4-0A7B-79D2-79F7-00EB3DF9B2D0}"/>
              </a:ext>
            </a:extLst>
          </p:cNvPr>
          <p:cNvSpPr>
            <a:spLocks noGrp="1"/>
          </p:cNvSpPr>
          <p:nvPr>
            <p:ph type="title"/>
          </p:nvPr>
        </p:nvSpPr>
        <p:spPr>
          <a:xfrm>
            <a:off x="376518" y="365125"/>
            <a:ext cx="11446136" cy="627949"/>
          </a:xfrm>
        </p:spPr>
        <p:txBody>
          <a:bodyPr>
            <a:normAutofit fontScale="90000"/>
          </a:bodyPr>
          <a:lstStyle/>
          <a:p>
            <a:r>
              <a:rPr lang="nl-NL" dirty="0"/>
              <a:t>Gevalideerde profielen en TMA talent Manager</a:t>
            </a:r>
          </a:p>
        </p:txBody>
      </p:sp>
    </p:spTree>
    <p:extLst>
      <p:ext uri="{BB962C8B-B14F-4D97-AF65-F5344CB8AC3E}">
        <p14:creationId xmlns:p14="http://schemas.microsoft.com/office/powerpoint/2010/main" val="32104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a:extLst>
            <a:ext uri="{FF2B5EF4-FFF2-40B4-BE49-F238E27FC236}">
              <a16:creationId xmlns:a16="http://schemas.microsoft.com/office/drawing/2014/main" id="{848DBC03-017E-AC04-46CF-A5FF27CB89FF}"/>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0B6200FF-8AA1-CEA9-41D6-22CD4F2E3CF1}"/>
              </a:ext>
            </a:extLst>
          </p:cNvPr>
          <p:cNvSpPr>
            <a:spLocks noGrp="1"/>
          </p:cNvSpPr>
          <p:nvPr>
            <p:ph type="title"/>
          </p:nvPr>
        </p:nvSpPr>
        <p:spPr>
          <a:xfrm>
            <a:off x="376518" y="365125"/>
            <a:ext cx="11446136" cy="627949"/>
          </a:xfrm>
        </p:spPr>
        <p:txBody>
          <a:bodyPr>
            <a:normAutofit fontScale="90000"/>
          </a:bodyPr>
          <a:lstStyle/>
          <a:p>
            <a:r>
              <a:rPr lang="nl-NL" dirty="0"/>
              <a:t>Op welke niveaus wordt TMA ingezet bij onze klanten?</a:t>
            </a:r>
          </a:p>
        </p:txBody>
      </p:sp>
      <p:sp>
        <p:nvSpPr>
          <p:cNvPr id="8" name="Ovaal 7">
            <a:extLst>
              <a:ext uri="{FF2B5EF4-FFF2-40B4-BE49-F238E27FC236}">
                <a16:creationId xmlns:a16="http://schemas.microsoft.com/office/drawing/2014/main" id="{9234DF2A-C782-2A50-FCFB-FFA1441C0AA5}"/>
              </a:ext>
            </a:extLst>
          </p:cNvPr>
          <p:cNvSpPr/>
          <p:nvPr/>
        </p:nvSpPr>
        <p:spPr>
          <a:xfrm>
            <a:off x="1436914" y="3420093"/>
            <a:ext cx="2030680" cy="203068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nl-NL" sz="2400" dirty="0">
                <a:latin typeface="GT Pressura" pitchFamily="2" charset="77"/>
                <a:cs typeface="GT Pressura" pitchFamily="2" charset="77"/>
              </a:rPr>
              <a:t>Individu</a:t>
            </a:r>
          </a:p>
        </p:txBody>
      </p:sp>
      <p:sp>
        <p:nvSpPr>
          <p:cNvPr id="9" name="Ovaal 8">
            <a:extLst>
              <a:ext uri="{FF2B5EF4-FFF2-40B4-BE49-F238E27FC236}">
                <a16:creationId xmlns:a16="http://schemas.microsoft.com/office/drawing/2014/main" id="{B90D7324-0278-4EA5-3732-11647E563EAD}"/>
              </a:ext>
            </a:extLst>
          </p:cNvPr>
          <p:cNvSpPr/>
          <p:nvPr/>
        </p:nvSpPr>
        <p:spPr>
          <a:xfrm>
            <a:off x="3863485" y="2786743"/>
            <a:ext cx="2030680" cy="203068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nl-NL" sz="2400" dirty="0">
                <a:latin typeface="GT Pressura" pitchFamily="2" charset="77"/>
                <a:cs typeface="GT Pressura" pitchFamily="2" charset="77"/>
              </a:rPr>
              <a:t>Team</a:t>
            </a:r>
          </a:p>
        </p:txBody>
      </p:sp>
      <p:sp>
        <p:nvSpPr>
          <p:cNvPr id="10" name="Ovaal 9">
            <a:extLst>
              <a:ext uri="{FF2B5EF4-FFF2-40B4-BE49-F238E27FC236}">
                <a16:creationId xmlns:a16="http://schemas.microsoft.com/office/drawing/2014/main" id="{ABD69E89-EF1F-7480-E2AA-540F800DAD7B}"/>
              </a:ext>
            </a:extLst>
          </p:cNvPr>
          <p:cNvSpPr/>
          <p:nvPr/>
        </p:nvSpPr>
        <p:spPr>
          <a:xfrm>
            <a:off x="6290056" y="2153392"/>
            <a:ext cx="2030680" cy="203068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nl-NL" sz="2400" dirty="0">
                <a:latin typeface="GT Pressura" pitchFamily="2" charset="77"/>
                <a:cs typeface="GT Pressura" pitchFamily="2" charset="77"/>
              </a:rPr>
              <a:t>TM</a:t>
            </a:r>
          </a:p>
        </p:txBody>
      </p:sp>
      <p:sp>
        <p:nvSpPr>
          <p:cNvPr id="11" name="Ovaal 10">
            <a:extLst>
              <a:ext uri="{FF2B5EF4-FFF2-40B4-BE49-F238E27FC236}">
                <a16:creationId xmlns:a16="http://schemas.microsoft.com/office/drawing/2014/main" id="{2831F69C-EF01-7886-23E0-6E5504904AD5}"/>
              </a:ext>
            </a:extLst>
          </p:cNvPr>
          <p:cNvSpPr/>
          <p:nvPr/>
        </p:nvSpPr>
        <p:spPr>
          <a:xfrm>
            <a:off x="8716628" y="1520041"/>
            <a:ext cx="2030680" cy="203068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nl-NL" sz="2400" dirty="0">
                <a:latin typeface="GT Pressura" pitchFamily="2" charset="77"/>
                <a:cs typeface="GT Pressura" pitchFamily="2" charset="77"/>
              </a:rPr>
              <a:t>ITM</a:t>
            </a:r>
          </a:p>
        </p:txBody>
      </p:sp>
      <p:sp>
        <p:nvSpPr>
          <p:cNvPr id="4" name="Ovaal 3">
            <a:extLst>
              <a:ext uri="{FF2B5EF4-FFF2-40B4-BE49-F238E27FC236}">
                <a16:creationId xmlns:a16="http://schemas.microsoft.com/office/drawing/2014/main" id="{3945E514-93BC-83E1-453C-0EFDAA8C695C}"/>
              </a:ext>
            </a:extLst>
          </p:cNvPr>
          <p:cNvSpPr/>
          <p:nvPr/>
        </p:nvSpPr>
        <p:spPr>
          <a:xfrm>
            <a:off x="3249903" y="3084615"/>
            <a:ext cx="403761" cy="403761"/>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6" name="Ovaal 5">
            <a:extLst>
              <a:ext uri="{FF2B5EF4-FFF2-40B4-BE49-F238E27FC236}">
                <a16:creationId xmlns:a16="http://schemas.microsoft.com/office/drawing/2014/main" id="{DAC9405E-2FAA-EE89-5BD7-4574044A0E91}"/>
              </a:ext>
            </a:extLst>
          </p:cNvPr>
          <p:cNvSpPr/>
          <p:nvPr/>
        </p:nvSpPr>
        <p:spPr>
          <a:xfrm>
            <a:off x="6135607" y="4094018"/>
            <a:ext cx="403761" cy="403761"/>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7" name="Ovaal 6">
            <a:extLst>
              <a:ext uri="{FF2B5EF4-FFF2-40B4-BE49-F238E27FC236}">
                <a16:creationId xmlns:a16="http://schemas.microsoft.com/office/drawing/2014/main" id="{C4EA2F65-46CC-534F-E7CC-FDAE0160A6D6}"/>
              </a:ext>
            </a:extLst>
          </p:cNvPr>
          <p:cNvSpPr/>
          <p:nvPr/>
        </p:nvSpPr>
        <p:spPr>
          <a:xfrm>
            <a:off x="8047534" y="1754579"/>
            <a:ext cx="403761" cy="403761"/>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12" name="Ovaal 11">
            <a:extLst>
              <a:ext uri="{FF2B5EF4-FFF2-40B4-BE49-F238E27FC236}">
                <a16:creationId xmlns:a16="http://schemas.microsoft.com/office/drawing/2014/main" id="{CF1DD3D1-7D81-DFAF-9766-CB1F1928054E}"/>
              </a:ext>
            </a:extLst>
          </p:cNvPr>
          <p:cNvSpPr/>
          <p:nvPr/>
        </p:nvSpPr>
        <p:spPr>
          <a:xfrm>
            <a:off x="10885737" y="305789"/>
            <a:ext cx="403761" cy="403761"/>
          </a:xfrm>
          <a:prstGeom prst="ellipse">
            <a:avLst/>
          </a:prstGeom>
          <a:solidFill>
            <a:srgbClr val="F5F5F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Tree>
    <p:extLst>
      <p:ext uri="{BB962C8B-B14F-4D97-AF65-F5344CB8AC3E}">
        <p14:creationId xmlns:p14="http://schemas.microsoft.com/office/powerpoint/2010/main" val="304987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4"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 name="Ovaal 1">
            <a:extLst>
              <a:ext uri="{FF2B5EF4-FFF2-40B4-BE49-F238E27FC236}">
                <a16:creationId xmlns:a16="http://schemas.microsoft.com/office/drawing/2014/main" id="{E1F75EB9-6143-45C5-F4D6-2E768B977C1A}"/>
              </a:ext>
            </a:extLst>
          </p:cNvPr>
          <p:cNvSpPr/>
          <p:nvPr/>
        </p:nvSpPr>
        <p:spPr>
          <a:xfrm>
            <a:off x="10885737" y="305789"/>
            <a:ext cx="403761" cy="403761"/>
          </a:xfrm>
          <a:prstGeom prst="ellipse">
            <a:avLst/>
          </a:prstGeom>
          <a:solidFill>
            <a:srgbClr val="F5F5F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3" name="Titel 2">
            <a:extLst>
              <a:ext uri="{FF2B5EF4-FFF2-40B4-BE49-F238E27FC236}">
                <a16:creationId xmlns:a16="http://schemas.microsoft.com/office/drawing/2014/main" id="{DC6D0F8D-D0E4-5ED4-CC83-CA09F99E347B}"/>
              </a:ext>
            </a:extLst>
          </p:cNvPr>
          <p:cNvSpPr>
            <a:spLocks noGrp="1"/>
          </p:cNvSpPr>
          <p:nvPr>
            <p:ph type="title"/>
          </p:nvPr>
        </p:nvSpPr>
        <p:spPr>
          <a:xfrm>
            <a:off x="376239" y="365125"/>
            <a:ext cx="11442698" cy="628650"/>
          </a:xfrm>
        </p:spPr>
        <p:txBody>
          <a:bodyPr>
            <a:normAutofit fontScale="90000"/>
          </a:bodyPr>
          <a:lstStyle/>
          <a:p>
            <a:r>
              <a:rPr lang="nl-NL" dirty="0"/>
              <a:t>Wat ga jij morgen anders doen en wat heb je nodig?</a:t>
            </a:r>
          </a:p>
        </p:txBody>
      </p:sp>
      <p:sp>
        <p:nvSpPr>
          <p:cNvPr id="5" name="Tijdelijke aanduiding voor inhoud 3">
            <a:extLst>
              <a:ext uri="{FF2B5EF4-FFF2-40B4-BE49-F238E27FC236}">
                <a16:creationId xmlns:a16="http://schemas.microsoft.com/office/drawing/2014/main" id="{1F8C271E-F5DF-A2BA-2163-BC7D6B222B15}"/>
              </a:ext>
            </a:extLst>
          </p:cNvPr>
          <p:cNvSpPr txBox="1">
            <a:spLocks/>
          </p:cNvSpPr>
          <p:nvPr/>
        </p:nvSpPr>
        <p:spPr>
          <a:xfrm>
            <a:off x="376239" y="2759577"/>
            <a:ext cx="10813088" cy="111636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1"/>
              </a:buClr>
              <a:buSzPct val="110000"/>
              <a:buFont typeface="Arial" panose="020B0604020202020204" pitchFamily="34" charset="0"/>
              <a:buChar char="•"/>
              <a:defRPr sz="2400" b="0" i="0" kern="1200">
                <a:solidFill>
                  <a:schemeClr val="tx2">
                    <a:lumMod val="75000"/>
                  </a:schemeClr>
                </a:solidFill>
                <a:latin typeface="GT Pressura Text" pitchFamily="2" charset="77"/>
                <a:ea typeface="+mn-ea"/>
                <a:cs typeface="GT Pressura Text" pitchFamily="2" charset="77"/>
              </a:defRPr>
            </a:lvl1pPr>
            <a:lvl2pPr marL="685800" indent="-228600" algn="l" defTabSz="914400" rtl="0" eaLnBrk="1" latinLnBrk="0" hangingPunct="1">
              <a:lnSpc>
                <a:spcPct val="100000"/>
              </a:lnSpc>
              <a:spcBef>
                <a:spcPts val="500"/>
              </a:spcBef>
              <a:buClr>
                <a:schemeClr val="accent1"/>
              </a:buClr>
              <a:buSzPct val="110000"/>
              <a:buFont typeface="Arial" panose="020B0604020202020204" pitchFamily="34" charset="0"/>
              <a:buChar char="•"/>
              <a:defRPr sz="2000" b="0" i="0" kern="1200">
                <a:solidFill>
                  <a:schemeClr val="tx2">
                    <a:lumMod val="75000"/>
                  </a:schemeClr>
                </a:solidFill>
                <a:latin typeface="GT Pressura Text" pitchFamily="2" charset="77"/>
                <a:ea typeface="+mn-ea"/>
                <a:cs typeface="GT Pressura Text" pitchFamily="2" charset="77"/>
              </a:defRPr>
            </a:lvl2pPr>
            <a:lvl3pPr marL="1143000" indent="-228600" algn="l" defTabSz="914400" rtl="0" eaLnBrk="1" latinLnBrk="0" hangingPunct="1">
              <a:lnSpc>
                <a:spcPct val="100000"/>
              </a:lnSpc>
              <a:spcBef>
                <a:spcPts val="500"/>
              </a:spcBef>
              <a:buClr>
                <a:schemeClr val="accent1"/>
              </a:buClr>
              <a:buSzPct val="110000"/>
              <a:buFont typeface="Arial" panose="020B0604020202020204" pitchFamily="34" charset="0"/>
              <a:buChar char="•"/>
              <a:defRPr sz="1800" b="0" i="0" kern="1200">
                <a:solidFill>
                  <a:schemeClr val="tx2">
                    <a:lumMod val="75000"/>
                  </a:schemeClr>
                </a:solidFill>
                <a:latin typeface="GT Pressura Text" pitchFamily="2" charset="77"/>
                <a:ea typeface="+mn-ea"/>
                <a:cs typeface="GT Pressura Text" pitchFamily="2" charset="77"/>
              </a:defRPr>
            </a:lvl3pPr>
            <a:lvl4pPr marL="1600200" indent="-228600" algn="l" defTabSz="914400" rtl="0" eaLnBrk="1" latinLnBrk="0" hangingPunct="1">
              <a:lnSpc>
                <a:spcPct val="100000"/>
              </a:lnSpc>
              <a:spcBef>
                <a:spcPts val="500"/>
              </a:spcBef>
              <a:buClr>
                <a:schemeClr val="accent1"/>
              </a:buClr>
              <a:buSzPct val="110000"/>
              <a:buFont typeface="Arial" panose="020B0604020202020204" pitchFamily="34" charset="0"/>
              <a:buChar char="•"/>
              <a:defRPr sz="1600" b="0" i="0" kern="1200">
                <a:solidFill>
                  <a:schemeClr val="tx2">
                    <a:lumMod val="75000"/>
                  </a:schemeClr>
                </a:solidFill>
                <a:latin typeface="GT Pressura Text" pitchFamily="2" charset="77"/>
                <a:ea typeface="+mn-ea"/>
                <a:cs typeface="GT Pressura Text" pitchFamily="2" charset="77"/>
              </a:defRPr>
            </a:lvl4pPr>
            <a:lvl5pPr marL="2057400" indent="-228600" algn="l" defTabSz="914400" rtl="0" eaLnBrk="1" latinLnBrk="0" hangingPunct="1">
              <a:lnSpc>
                <a:spcPct val="100000"/>
              </a:lnSpc>
              <a:spcBef>
                <a:spcPts val="500"/>
              </a:spcBef>
              <a:buClr>
                <a:schemeClr val="accent1"/>
              </a:buClr>
              <a:buSzPct val="110000"/>
              <a:buFont typeface="Arial" panose="020B0604020202020204" pitchFamily="34" charset="0"/>
              <a:buChar char="•"/>
              <a:defRPr sz="1600" b="0" i="0" kern="1200">
                <a:solidFill>
                  <a:schemeClr val="tx2">
                    <a:lumMod val="75000"/>
                  </a:schemeClr>
                </a:solidFill>
                <a:latin typeface="GT Pressura Text" pitchFamily="2" charset="77"/>
                <a:ea typeface="+mn-ea"/>
                <a:cs typeface="GT Pressura Tex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b="1" dirty="0">
                <a:latin typeface="GT Pressura" pitchFamily="2" charset="77"/>
                <a:cs typeface="GT Pressura" pitchFamily="2" charset="77"/>
              </a:rPr>
              <a:t>Rollen?</a:t>
            </a:r>
          </a:p>
          <a:p>
            <a:pPr marL="0" indent="0">
              <a:buNone/>
            </a:pPr>
            <a:r>
              <a:rPr lang="nl-NL" sz="1800" dirty="0"/>
              <a:t>Ben je nieuwsgierig naar een rol? Wil jij jouw dienstverlening uitbreiden en denk jij dat trainingen daar een onderdeel van kunnen zijn? Plan een afspraak in met een van onze Business Developers.</a:t>
            </a:r>
          </a:p>
        </p:txBody>
      </p:sp>
      <p:sp>
        <p:nvSpPr>
          <p:cNvPr id="6" name="Tijdelijke aanduiding voor inhoud 3">
            <a:extLst>
              <a:ext uri="{FF2B5EF4-FFF2-40B4-BE49-F238E27FC236}">
                <a16:creationId xmlns:a16="http://schemas.microsoft.com/office/drawing/2014/main" id="{4FEF211A-F32C-E017-0AAC-467E81E93D9A}"/>
              </a:ext>
            </a:extLst>
          </p:cNvPr>
          <p:cNvSpPr txBox="1">
            <a:spLocks/>
          </p:cNvSpPr>
          <p:nvPr/>
        </p:nvSpPr>
        <p:spPr>
          <a:xfrm>
            <a:off x="376239" y="4147199"/>
            <a:ext cx="10544978" cy="111636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1"/>
              </a:buClr>
              <a:buSzPct val="110000"/>
              <a:buFont typeface="Arial" panose="020B0604020202020204" pitchFamily="34" charset="0"/>
              <a:buChar char="•"/>
              <a:defRPr sz="2400" b="0" i="0" kern="1200">
                <a:solidFill>
                  <a:schemeClr val="tx2">
                    <a:lumMod val="75000"/>
                  </a:schemeClr>
                </a:solidFill>
                <a:latin typeface="GT Pressura Text" pitchFamily="2" charset="77"/>
                <a:ea typeface="+mn-ea"/>
                <a:cs typeface="GT Pressura Text" pitchFamily="2" charset="77"/>
              </a:defRPr>
            </a:lvl1pPr>
            <a:lvl2pPr marL="685800" indent="-228600" algn="l" defTabSz="914400" rtl="0" eaLnBrk="1" latinLnBrk="0" hangingPunct="1">
              <a:lnSpc>
                <a:spcPct val="100000"/>
              </a:lnSpc>
              <a:spcBef>
                <a:spcPts val="500"/>
              </a:spcBef>
              <a:buClr>
                <a:schemeClr val="accent1"/>
              </a:buClr>
              <a:buSzPct val="110000"/>
              <a:buFont typeface="Arial" panose="020B0604020202020204" pitchFamily="34" charset="0"/>
              <a:buChar char="•"/>
              <a:defRPr sz="2000" b="0" i="0" kern="1200">
                <a:solidFill>
                  <a:schemeClr val="tx2">
                    <a:lumMod val="75000"/>
                  </a:schemeClr>
                </a:solidFill>
                <a:latin typeface="GT Pressura Text" pitchFamily="2" charset="77"/>
                <a:ea typeface="+mn-ea"/>
                <a:cs typeface="GT Pressura Text" pitchFamily="2" charset="77"/>
              </a:defRPr>
            </a:lvl2pPr>
            <a:lvl3pPr marL="1143000" indent="-228600" algn="l" defTabSz="914400" rtl="0" eaLnBrk="1" latinLnBrk="0" hangingPunct="1">
              <a:lnSpc>
                <a:spcPct val="100000"/>
              </a:lnSpc>
              <a:spcBef>
                <a:spcPts val="500"/>
              </a:spcBef>
              <a:buClr>
                <a:schemeClr val="accent1"/>
              </a:buClr>
              <a:buSzPct val="110000"/>
              <a:buFont typeface="Arial" panose="020B0604020202020204" pitchFamily="34" charset="0"/>
              <a:buChar char="•"/>
              <a:defRPr sz="1800" b="0" i="0" kern="1200">
                <a:solidFill>
                  <a:schemeClr val="tx2">
                    <a:lumMod val="75000"/>
                  </a:schemeClr>
                </a:solidFill>
                <a:latin typeface="GT Pressura Text" pitchFamily="2" charset="77"/>
                <a:ea typeface="+mn-ea"/>
                <a:cs typeface="GT Pressura Text" pitchFamily="2" charset="77"/>
              </a:defRPr>
            </a:lvl3pPr>
            <a:lvl4pPr marL="1600200" indent="-228600" algn="l" defTabSz="914400" rtl="0" eaLnBrk="1" latinLnBrk="0" hangingPunct="1">
              <a:lnSpc>
                <a:spcPct val="100000"/>
              </a:lnSpc>
              <a:spcBef>
                <a:spcPts val="500"/>
              </a:spcBef>
              <a:buClr>
                <a:schemeClr val="accent1"/>
              </a:buClr>
              <a:buSzPct val="110000"/>
              <a:buFont typeface="Arial" panose="020B0604020202020204" pitchFamily="34" charset="0"/>
              <a:buChar char="•"/>
              <a:defRPr sz="1600" b="0" i="0" kern="1200">
                <a:solidFill>
                  <a:schemeClr val="tx2">
                    <a:lumMod val="75000"/>
                  </a:schemeClr>
                </a:solidFill>
                <a:latin typeface="GT Pressura Text" pitchFamily="2" charset="77"/>
                <a:ea typeface="+mn-ea"/>
                <a:cs typeface="GT Pressura Text" pitchFamily="2" charset="77"/>
              </a:defRPr>
            </a:lvl4pPr>
            <a:lvl5pPr marL="2057400" indent="-228600" algn="l" defTabSz="914400" rtl="0" eaLnBrk="1" latinLnBrk="0" hangingPunct="1">
              <a:lnSpc>
                <a:spcPct val="100000"/>
              </a:lnSpc>
              <a:spcBef>
                <a:spcPts val="500"/>
              </a:spcBef>
              <a:buClr>
                <a:schemeClr val="accent1"/>
              </a:buClr>
              <a:buSzPct val="110000"/>
              <a:buFont typeface="Arial" panose="020B0604020202020204" pitchFamily="34" charset="0"/>
              <a:buChar char="•"/>
              <a:defRPr sz="1600" b="0" i="0" kern="1200">
                <a:solidFill>
                  <a:schemeClr val="tx2">
                    <a:lumMod val="75000"/>
                  </a:schemeClr>
                </a:solidFill>
                <a:latin typeface="GT Pressura Text" pitchFamily="2" charset="77"/>
                <a:ea typeface="+mn-ea"/>
                <a:cs typeface="GT Pressura Tex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b="1" dirty="0">
                <a:latin typeface="GT Pressura" pitchFamily="2" charset="77"/>
                <a:cs typeface="GT Pressura" pitchFamily="2" charset="77"/>
              </a:rPr>
              <a:t>Commercieel?</a:t>
            </a:r>
          </a:p>
          <a:p>
            <a:pPr marL="0" indent="0">
              <a:buNone/>
            </a:pPr>
            <a:r>
              <a:rPr lang="nl-NL" sz="1800" dirty="0"/>
              <a:t>Wat betekent dit voor jouw dienstverlening? Vult het aan of concurreer je met jezelf?</a:t>
            </a:r>
          </a:p>
        </p:txBody>
      </p:sp>
      <p:sp>
        <p:nvSpPr>
          <p:cNvPr id="7" name="Tijdelijke aanduiding voor inhoud 3">
            <a:extLst>
              <a:ext uri="{FF2B5EF4-FFF2-40B4-BE49-F238E27FC236}">
                <a16:creationId xmlns:a16="http://schemas.microsoft.com/office/drawing/2014/main" id="{46CB8DDC-B9DC-A4FA-3CDE-A6CFCD90DAEF}"/>
              </a:ext>
            </a:extLst>
          </p:cNvPr>
          <p:cNvSpPr txBox="1">
            <a:spLocks/>
          </p:cNvSpPr>
          <p:nvPr/>
        </p:nvSpPr>
        <p:spPr>
          <a:xfrm>
            <a:off x="376239" y="1395007"/>
            <a:ext cx="10813088" cy="111636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1"/>
              </a:buClr>
              <a:buSzPct val="110000"/>
              <a:buFont typeface="Arial" panose="020B0604020202020204" pitchFamily="34" charset="0"/>
              <a:buChar char="•"/>
              <a:defRPr sz="2400" b="0" i="0" kern="1200">
                <a:solidFill>
                  <a:schemeClr val="tx2">
                    <a:lumMod val="75000"/>
                  </a:schemeClr>
                </a:solidFill>
                <a:latin typeface="GT Pressura Text" pitchFamily="2" charset="77"/>
                <a:ea typeface="+mn-ea"/>
                <a:cs typeface="GT Pressura Text" pitchFamily="2" charset="77"/>
              </a:defRPr>
            </a:lvl1pPr>
            <a:lvl2pPr marL="685800" indent="-228600" algn="l" defTabSz="914400" rtl="0" eaLnBrk="1" latinLnBrk="0" hangingPunct="1">
              <a:lnSpc>
                <a:spcPct val="100000"/>
              </a:lnSpc>
              <a:spcBef>
                <a:spcPts val="500"/>
              </a:spcBef>
              <a:buClr>
                <a:schemeClr val="accent1"/>
              </a:buClr>
              <a:buSzPct val="110000"/>
              <a:buFont typeface="Arial" panose="020B0604020202020204" pitchFamily="34" charset="0"/>
              <a:buChar char="•"/>
              <a:defRPr sz="2000" b="0" i="0" kern="1200">
                <a:solidFill>
                  <a:schemeClr val="tx2">
                    <a:lumMod val="75000"/>
                  </a:schemeClr>
                </a:solidFill>
                <a:latin typeface="GT Pressura Text" pitchFamily="2" charset="77"/>
                <a:ea typeface="+mn-ea"/>
                <a:cs typeface="GT Pressura Text" pitchFamily="2" charset="77"/>
              </a:defRPr>
            </a:lvl2pPr>
            <a:lvl3pPr marL="1143000" indent="-228600" algn="l" defTabSz="914400" rtl="0" eaLnBrk="1" latinLnBrk="0" hangingPunct="1">
              <a:lnSpc>
                <a:spcPct val="100000"/>
              </a:lnSpc>
              <a:spcBef>
                <a:spcPts val="500"/>
              </a:spcBef>
              <a:buClr>
                <a:schemeClr val="accent1"/>
              </a:buClr>
              <a:buSzPct val="110000"/>
              <a:buFont typeface="Arial" panose="020B0604020202020204" pitchFamily="34" charset="0"/>
              <a:buChar char="•"/>
              <a:defRPr sz="1800" b="0" i="0" kern="1200">
                <a:solidFill>
                  <a:schemeClr val="tx2">
                    <a:lumMod val="75000"/>
                  </a:schemeClr>
                </a:solidFill>
                <a:latin typeface="GT Pressura Text" pitchFamily="2" charset="77"/>
                <a:ea typeface="+mn-ea"/>
                <a:cs typeface="GT Pressura Text" pitchFamily="2" charset="77"/>
              </a:defRPr>
            </a:lvl3pPr>
            <a:lvl4pPr marL="1600200" indent="-228600" algn="l" defTabSz="914400" rtl="0" eaLnBrk="1" latinLnBrk="0" hangingPunct="1">
              <a:lnSpc>
                <a:spcPct val="100000"/>
              </a:lnSpc>
              <a:spcBef>
                <a:spcPts val="500"/>
              </a:spcBef>
              <a:buClr>
                <a:schemeClr val="accent1"/>
              </a:buClr>
              <a:buSzPct val="110000"/>
              <a:buFont typeface="Arial" panose="020B0604020202020204" pitchFamily="34" charset="0"/>
              <a:buChar char="•"/>
              <a:defRPr sz="1600" b="0" i="0" kern="1200">
                <a:solidFill>
                  <a:schemeClr val="tx2">
                    <a:lumMod val="75000"/>
                  </a:schemeClr>
                </a:solidFill>
                <a:latin typeface="GT Pressura Text" pitchFamily="2" charset="77"/>
                <a:ea typeface="+mn-ea"/>
                <a:cs typeface="GT Pressura Text" pitchFamily="2" charset="77"/>
              </a:defRPr>
            </a:lvl4pPr>
            <a:lvl5pPr marL="2057400" indent="-228600" algn="l" defTabSz="914400" rtl="0" eaLnBrk="1" latinLnBrk="0" hangingPunct="1">
              <a:lnSpc>
                <a:spcPct val="100000"/>
              </a:lnSpc>
              <a:spcBef>
                <a:spcPts val="500"/>
              </a:spcBef>
              <a:buClr>
                <a:schemeClr val="accent1"/>
              </a:buClr>
              <a:buSzPct val="110000"/>
              <a:buFont typeface="Arial" panose="020B0604020202020204" pitchFamily="34" charset="0"/>
              <a:buChar char="•"/>
              <a:defRPr sz="1600" b="0" i="0" kern="1200">
                <a:solidFill>
                  <a:schemeClr val="tx2">
                    <a:lumMod val="75000"/>
                  </a:schemeClr>
                </a:solidFill>
                <a:latin typeface="GT Pressura Text" pitchFamily="2" charset="77"/>
                <a:ea typeface="+mn-ea"/>
                <a:cs typeface="GT Pressura Tex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b="1" dirty="0">
                <a:latin typeface="GT Pressura" pitchFamily="2" charset="77"/>
                <a:cs typeface="GT Pressura" pitchFamily="2" charset="77"/>
              </a:rPr>
              <a:t>Inhoud?</a:t>
            </a:r>
          </a:p>
          <a:p>
            <a:pPr marL="0" indent="0">
              <a:buNone/>
            </a:pPr>
            <a:r>
              <a:rPr lang="nl-NL" sz="1800" dirty="0"/>
              <a:t>We hebben diverse documenten waarin onze trainingen verder worden beschreven of plan een afspraak in met onze Academy.</a:t>
            </a:r>
          </a:p>
        </p:txBody>
      </p:sp>
    </p:spTree>
    <p:extLst>
      <p:ext uri="{BB962C8B-B14F-4D97-AF65-F5344CB8AC3E}">
        <p14:creationId xmlns:p14="http://schemas.microsoft.com/office/powerpoint/2010/main" val="25866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 name="Titel 1">
            <a:extLst>
              <a:ext uri="{FF2B5EF4-FFF2-40B4-BE49-F238E27FC236}">
                <a16:creationId xmlns:a16="http://schemas.microsoft.com/office/drawing/2014/main" id="{B3F2D086-9A08-FF72-FCDB-23C3E2CA82D6}"/>
              </a:ext>
            </a:extLst>
          </p:cNvPr>
          <p:cNvSpPr>
            <a:spLocks noGrp="1"/>
          </p:cNvSpPr>
          <p:nvPr>
            <p:ph type="title"/>
          </p:nvPr>
        </p:nvSpPr>
        <p:spPr/>
        <p:txBody>
          <a:bodyPr>
            <a:normAutofit fontScale="90000"/>
          </a:bodyPr>
          <a:lstStyle/>
          <a:p>
            <a:r>
              <a:rPr lang="nl-NL" dirty="0"/>
              <a:t>Rollen </a:t>
            </a:r>
            <a:r>
              <a:rPr lang="nl-NL" dirty="0" err="1"/>
              <a:t>i.r.t</a:t>
            </a:r>
            <a:r>
              <a:rPr lang="nl-NL" dirty="0"/>
              <a:t>. trainingen</a:t>
            </a:r>
          </a:p>
        </p:txBody>
      </p:sp>
      <p:pic>
        <p:nvPicPr>
          <p:cNvPr id="5" name="Tijdelijke aanduiding voor afbeelding 4" descr="Afbeelding met Menselijk gezicht, persoon, person, kleding&#10;&#10;Automatisch gegenereerde beschrijving">
            <a:extLst>
              <a:ext uri="{FF2B5EF4-FFF2-40B4-BE49-F238E27FC236}">
                <a16:creationId xmlns:a16="http://schemas.microsoft.com/office/drawing/2014/main" id="{A707C07C-B09E-7CB8-CCFB-FB6F49BE3F48}"/>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a:xfrm>
            <a:off x="7320788" y="-684829"/>
            <a:ext cx="5994400" cy="5994400"/>
          </a:xfrm>
        </p:spPr>
      </p:pic>
      <p:sp>
        <p:nvSpPr>
          <p:cNvPr id="10" name="Tijdelijke aanduiding voor tekst 9">
            <a:extLst>
              <a:ext uri="{FF2B5EF4-FFF2-40B4-BE49-F238E27FC236}">
                <a16:creationId xmlns:a16="http://schemas.microsoft.com/office/drawing/2014/main" id="{06D0CA09-90EC-EACA-9F0C-D4D4C34A2759}"/>
              </a:ext>
            </a:extLst>
          </p:cNvPr>
          <p:cNvSpPr>
            <a:spLocks noGrp="1"/>
          </p:cNvSpPr>
          <p:nvPr>
            <p:ph type="body" sz="quarter" idx="12"/>
          </p:nvPr>
        </p:nvSpPr>
        <p:spPr>
          <a:xfrm>
            <a:off x="7320788" y="3943729"/>
            <a:ext cx="1550987" cy="1550988"/>
          </a:xfrm>
        </p:spPr>
        <p:txBody>
          <a:bodyPr/>
          <a:lstStyle/>
          <a:p>
            <a:endParaRPr lang="nl-NL" dirty="0"/>
          </a:p>
        </p:txBody>
      </p:sp>
      <p:graphicFrame>
        <p:nvGraphicFramePr>
          <p:cNvPr id="3" name="Tabel 2">
            <a:extLst>
              <a:ext uri="{FF2B5EF4-FFF2-40B4-BE49-F238E27FC236}">
                <a16:creationId xmlns:a16="http://schemas.microsoft.com/office/drawing/2014/main" id="{6FACD44B-E656-D1EC-7C19-412B43C7B0B6}"/>
              </a:ext>
            </a:extLst>
          </p:cNvPr>
          <p:cNvGraphicFramePr>
            <a:graphicFrameLocks noGrp="1"/>
          </p:cNvGraphicFramePr>
          <p:nvPr>
            <p:extLst>
              <p:ext uri="{D42A27DB-BD31-4B8C-83A1-F6EECF244321}">
                <p14:modId xmlns:p14="http://schemas.microsoft.com/office/powerpoint/2010/main" val="727036001"/>
              </p:ext>
            </p:extLst>
          </p:nvPr>
        </p:nvGraphicFramePr>
        <p:xfrm>
          <a:off x="376517" y="1469848"/>
          <a:ext cx="6582423" cy="4024869"/>
        </p:xfrm>
        <a:graphic>
          <a:graphicData uri="http://schemas.openxmlformats.org/drawingml/2006/table">
            <a:tbl>
              <a:tblPr firstRow="1" bandRow="1"/>
              <a:tblGrid>
                <a:gridCol w="1710082">
                  <a:extLst>
                    <a:ext uri="{9D8B030D-6E8A-4147-A177-3AD203B41FA5}">
                      <a16:colId xmlns:a16="http://schemas.microsoft.com/office/drawing/2014/main" val="2538093864"/>
                    </a:ext>
                  </a:extLst>
                </a:gridCol>
                <a:gridCol w="4872341">
                  <a:extLst>
                    <a:ext uri="{9D8B030D-6E8A-4147-A177-3AD203B41FA5}">
                      <a16:colId xmlns:a16="http://schemas.microsoft.com/office/drawing/2014/main" val="1016345881"/>
                    </a:ext>
                  </a:extLst>
                </a:gridCol>
              </a:tblGrid>
              <a:tr h="335201">
                <a:tc>
                  <a:txBody>
                    <a:bodyPr/>
                    <a:lstStyle/>
                    <a:p>
                      <a:r>
                        <a:rPr lang="nl-NL" sz="1600" dirty="0">
                          <a:solidFill>
                            <a:schemeClr val="accent4"/>
                          </a:solidFill>
                          <a:latin typeface="GT Pressura" pitchFamily="2" charset="77"/>
                          <a:cs typeface="GT Pressura" pitchFamily="2" charset="77"/>
                        </a:rPr>
                        <a:t>Rol:</a:t>
                      </a:r>
                    </a:p>
                  </a:txBody>
                  <a:tcPr marL="55453" marR="55453" marT="27727" marB="27727">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nl-NL" sz="1600" dirty="0">
                          <a:solidFill>
                            <a:schemeClr val="accent4"/>
                          </a:solidFill>
                          <a:latin typeface="GT Pressura" pitchFamily="2" charset="77"/>
                          <a:cs typeface="GT Pressura" pitchFamily="2" charset="77"/>
                        </a:rPr>
                        <a:t>Inhoud:</a:t>
                      </a:r>
                    </a:p>
                  </a:txBody>
                  <a:tcPr marL="55453" marR="55453" marT="27727" marB="27727">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957905271"/>
                  </a:ext>
                </a:extLst>
              </a:tr>
              <a:tr h="830675">
                <a:tc>
                  <a:txBody>
                    <a:bodyPr/>
                    <a:lstStyle/>
                    <a:p>
                      <a:r>
                        <a:rPr lang="nl-NL" sz="2000" b="1" i="0" dirty="0">
                          <a:solidFill>
                            <a:schemeClr val="bg1"/>
                          </a:solidFill>
                          <a:latin typeface="GT Pressura" pitchFamily="2" charset="77"/>
                          <a:cs typeface="GT Pressura" pitchFamily="2" charset="77"/>
                        </a:rPr>
                        <a:t>Deelnemer</a:t>
                      </a:r>
                    </a:p>
                  </a:txBody>
                  <a:tcPr marL="55453" marR="55453" marT="27727" marB="27727">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nl-NL" sz="1600" dirty="0">
                          <a:solidFill>
                            <a:schemeClr val="bg1"/>
                          </a:solidFill>
                          <a:latin typeface="GT Pressura" pitchFamily="2" charset="77"/>
                          <a:cs typeface="GT Pressura" pitchFamily="2" charset="77"/>
                        </a:rPr>
                        <a:t>Met de opgedane kennis kun je zelf nieuwe dienstverlening ontwikkelen</a:t>
                      </a:r>
                    </a:p>
                  </a:txBody>
                  <a:tcPr marL="55453" marR="55453" marT="27727" marB="27727">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065339429"/>
                  </a:ext>
                </a:extLst>
              </a:tr>
              <a:tr h="836157">
                <a:tc>
                  <a:txBody>
                    <a:bodyPr/>
                    <a:lstStyle/>
                    <a:p>
                      <a:r>
                        <a:rPr lang="nl-NL" sz="2000" b="1" i="0" dirty="0">
                          <a:solidFill>
                            <a:schemeClr val="bg1"/>
                          </a:solidFill>
                          <a:latin typeface="GT Pressura" pitchFamily="2" charset="77"/>
                          <a:cs typeface="GT Pressura" pitchFamily="2" charset="77"/>
                        </a:rPr>
                        <a:t>Consultancy</a:t>
                      </a:r>
                    </a:p>
                  </a:txBody>
                  <a:tcPr marL="55453" marR="55453" marT="27727" marB="27727">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nl-NL" sz="1600" dirty="0">
                          <a:solidFill>
                            <a:schemeClr val="bg1"/>
                          </a:solidFill>
                          <a:latin typeface="GT Pressura" pitchFamily="2" charset="77"/>
                          <a:cs typeface="GT Pressura" pitchFamily="2" charset="77"/>
                        </a:rPr>
                        <a:t>Je adviseert klanten welke mogelijkheden er zijn.</a:t>
                      </a:r>
                    </a:p>
                  </a:txBody>
                  <a:tcPr marL="55453" marR="55453" marT="27727" marB="27727">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934217634"/>
                  </a:ext>
                </a:extLst>
              </a:tr>
              <a:tr h="836157">
                <a:tc>
                  <a:txBody>
                    <a:bodyPr/>
                    <a:lstStyle/>
                    <a:p>
                      <a:r>
                        <a:rPr lang="nl-NL" sz="2000" b="1" i="0" dirty="0">
                          <a:solidFill>
                            <a:schemeClr val="bg1"/>
                          </a:solidFill>
                          <a:latin typeface="GT Pressura" pitchFamily="2" charset="77"/>
                          <a:cs typeface="GT Pressura" pitchFamily="2" charset="77"/>
                        </a:rPr>
                        <a:t>Trainer</a:t>
                      </a:r>
                    </a:p>
                  </a:txBody>
                  <a:tcPr marL="55453" marR="55453" marT="27727" marB="27727">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nl-NL" sz="1600" dirty="0">
                          <a:solidFill>
                            <a:schemeClr val="bg1"/>
                          </a:solidFill>
                          <a:latin typeface="GT Pressura" pitchFamily="2" charset="77"/>
                          <a:cs typeface="GT Pressura" pitchFamily="2" charset="77"/>
                        </a:rPr>
                        <a:t>Als trainer kun je organisaties helpen zelfredzaam te worden in de toepassing van de TMA methode.</a:t>
                      </a:r>
                    </a:p>
                  </a:txBody>
                  <a:tcPr marL="55453" marR="55453" marT="27727" marB="27727">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351298186"/>
                  </a:ext>
                </a:extLst>
              </a:tr>
              <a:tr h="1186679">
                <a:tc>
                  <a:txBody>
                    <a:bodyPr/>
                    <a:lstStyle/>
                    <a:p>
                      <a:r>
                        <a:rPr lang="nl-NL" sz="2000" b="1" i="0" dirty="0">
                          <a:solidFill>
                            <a:schemeClr val="bg1"/>
                          </a:solidFill>
                          <a:latin typeface="GT Pressura" pitchFamily="2" charset="77"/>
                          <a:cs typeface="GT Pressura" pitchFamily="2" charset="77"/>
                        </a:rPr>
                        <a:t>Partner</a:t>
                      </a:r>
                    </a:p>
                  </a:txBody>
                  <a:tcPr marL="55453" marR="55453" marT="27727" marB="27727">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nl-NL" sz="1600" dirty="0">
                          <a:solidFill>
                            <a:schemeClr val="bg1"/>
                          </a:solidFill>
                          <a:latin typeface="GT Pressura" pitchFamily="2" charset="77"/>
                          <a:cs typeface="GT Pressura" pitchFamily="2" charset="77"/>
                        </a:rPr>
                        <a:t>In de organisatie van Talentmanagement zet je trainingen (trainers) in om de klant stap </a:t>
                      </a:r>
                      <a:r>
                        <a:rPr lang="nl-NL" sz="1600" dirty="0" err="1">
                          <a:solidFill>
                            <a:schemeClr val="bg1"/>
                          </a:solidFill>
                          <a:latin typeface="GT Pressura" pitchFamily="2" charset="77"/>
                          <a:cs typeface="GT Pressura" pitchFamily="2" charset="77"/>
                        </a:rPr>
                        <a:t>gewijs</a:t>
                      </a:r>
                      <a:r>
                        <a:rPr lang="nl-NL" sz="1600" dirty="0">
                          <a:solidFill>
                            <a:schemeClr val="bg1"/>
                          </a:solidFill>
                          <a:latin typeface="GT Pressura" pitchFamily="2" charset="77"/>
                          <a:cs typeface="GT Pressura" pitchFamily="2" charset="77"/>
                        </a:rPr>
                        <a:t> zelfredzaam te maken in de toepassing van de TMA methode</a:t>
                      </a:r>
                    </a:p>
                  </a:txBody>
                  <a:tcPr marL="55453" marR="55453" marT="27727" marB="27727">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0762860"/>
                  </a:ext>
                </a:extLst>
              </a:tr>
            </a:tbl>
          </a:graphicData>
        </a:graphic>
      </p:graphicFrame>
    </p:spTree>
    <p:extLst>
      <p:ext uri="{BB962C8B-B14F-4D97-AF65-F5344CB8AC3E}">
        <p14:creationId xmlns:p14="http://schemas.microsoft.com/office/powerpoint/2010/main" val="964259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7274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F568798-415F-20D1-4E68-C97DC19AD9D2}"/>
              </a:ext>
            </a:extLst>
          </p:cNvPr>
          <p:cNvSpPr>
            <a:spLocks noGrp="1"/>
          </p:cNvSpPr>
          <p:nvPr>
            <p:ph type="ctrTitle"/>
          </p:nvPr>
        </p:nvSpPr>
        <p:spPr>
          <a:xfrm>
            <a:off x="3340443" y="2054547"/>
            <a:ext cx="5511113" cy="2748906"/>
          </a:xfrm>
        </p:spPr>
        <p:txBody>
          <a:bodyPr>
            <a:normAutofit/>
          </a:bodyPr>
          <a:lstStyle/>
          <a:p>
            <a:r>
              <a:rPr lang="nl-NL" dirty="0"/>
              <a:t>Wat is de </a:t>
            </a:r>
            <a:r>
              <a:rPr lang="nl-NL" dirty="0" err="1"/>
              <a:t>academy</a:t>
            </a:r>
            <a:r>
              <a:rPr lang="nl-NL" dirty="0"/>
              <a:t>?</a:t>
            </a:r>
          </a:p>
        </p:txBody>
      </p:sp>
    </p:spTree>
    <p:extLst>
      <p:ext uri="{BB962C8B-B14F-4D97-AF65-F5344CB8AC3E}">
        <p14:creationId xmlns:p14="http://schemas.microsoft.com/office/powerpoint/2010/main" val="741386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F568798-415F-20D1-4E68-C97DC19AD9D2}"/>
              </a:ext>
            </a:extLst>
          </p:cNvPr>
          <p:cNvSpPr>
            <a:spLocks noGrp="1"/>
          </p:cNvSpPr>
          <p:nvPr>
            <p:ph type="ctrTitle"/>
          </p:nvPr>
        </p:nvSpPr>
        <p:spPr>
          <a:xfrm>
            <a:off x="3340443" y="2054547"/>
            <a:ext cx="5511113" cy="2748906"/>
          </a:xfrm>
        </p:spPr>
        <p:txBody>
          <a:bodyPr>
            <a:normAutofit fontScale="90000"/>
          </a:bodyPr>
          <a:lstStyle/>
          <a:p>
            <a:pPr marL="12700">
              <a:lnSpc>
                <a:spcPct val="100000"/>
              </a:lnSpc>
            </a:pPr>
            <a:r>
              <a:rPr lang="nl-NL" sz="4800" b="1" dirty="0">
                <a:latin typeface="GT Pressura" pitchFamily="2" charset="77"/>
                <a:cs typeface="GT Pressura" pitchFamily="2" charset="77"/>
              </a:rPr>
              <a:t>Van Curatief naar </a:t>
            </a:r>
            <a:r>
              <a:rPr lang="nl-NL" sz="4800" b="1" dirty="0" err="1">
                <a:latin typeface="GT Pressura" pitchFamily="2" charset="77"/>
                <a:cs typeface="GT Pressura" pitchFamily="2" charset="77"/>
              </a:rPr>
              <a:t>Amplitief</a:t>
            </a:r>
            <a:r>
              <a:rPr lang="nl-NL" sz="4800" b="1" dirty="0">
                <a:latin typeface="GT Pressura" pitchFamily="2" charset="77"/>
                <a:cs typeface="GT Pressura" pitchFamily="2" charset="77"/>
              </a:rPr>
              <a:t>?</a:t>
            </a:r>
            <a:br>
              <a:rPr lang="nl-NL" sz="4800" b="1" dirty="0">
                <a:latin typeface="GT Pressura" pitchFamily="2" charset="77"/>
                <a:cs typeface="GT Pressura" pitchFamily="2" charset="77"/>
              </a:rPr>
            </a:br>
            <a:br>
              <a:rPr lang="nl-NL" sz="4800" b="1" dirty="0">
                <a:latin typeface="GT Pressura" pitchFamily="2" charset="77"/>
                <a:cs typeface="GT Pressura" pitchFamily="2" charset="77"/>
              </a:rPr>
            </a:br>
            <a:r>
              <a:rPr lang="nl-NL" sz="4800" b="1" dirty="0">
                <a:latin typeface="GT Pressura" pitchFamily="2" charset="77"/>
                <a:cs typeface="GT Pressura" pitchFamily="2" charset="77"/>
              </a:rPr>
              <a:t>Van Expert naar Talent Management</a:t>
            </a:r>
          </a:p>
        </p:txBody>
      </p:sp>
    </p:spTree>
    <p:extLst>
      <p:ext uri="{BB962C8B-B14F-4D97-AF65-F5344CB8AC3E}">
        <p14:creationId xmlns:p14="http://schemas.microsoft.com/office/powerpoint/2010/main" val="1287797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30DDE1-D4EF-3C6F-BC61-26B2A11780C5}"/>
              </a:ext>
            </a:extLst>
          </p:cNvPr>
          <p:cNvSpPr>
            <a:spLocks noGrp="1"/>
          </p:cNvSpPr>
          <p:nvPr>
            <p:ph type="title"/>
          </p:nvPr>
        </p:nvSpPr>
        <p:spPr/>
        <p:txBody>
          <a:bodyPr>
            <a:normAutofit fontScale="90000"/>
          </a:bodyPr>
          <a:lstStyle/>
          <a:p>
            <a:r>
              <a:rPr lang="nl-NL" dirty="0"/>
              <a:t>De bollen van TMA</a:t>
            </a:r>
          </a:p>
        </p:txBody>
      </p:sp>
      <p:sp>
        <p:nvSpPr>
          <p:cNvPr id="4" name="Ovaal 3">
            <a:extLst>
              <a:ext uri="{FF2B5EF4-FFF2-40B4-BE49-F238E27FC236}">
                <a16:creationId xmlns:a16="http://schemas.microsoft.com/office/drawing/2014/main" id="{5D2F3D90-E90D-7AA3-BB93-18B620219138}"/>
              </a:ext>
            </a:extLst>
          </p:cNvPr>
          <p:cNvSpPr/>
          <p:nvPr/>
        </p:nvSpPr>
        <p:spPr>
          <a:xfrm>
            <a:off x="4818415" y="1119246"/>
            <a:ext cx="2768930" cy="2768930"/>
          </a:xfrm>
          <a:prstGeom prst="ellipse">
            <a:avLst/>
          </a:prstGeom>
          <a:solidFill>
            <a:schemeClr val="accent1">
              <a:alpha val="7553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nl-NL" dirty="0">
                <a:latin typeface="GT Pressura Text" pitchFamily="2" charset="77"/>
                <a:cs typeface="GT Pressura Text" pitchFamily="2" charset="77"/>
              </a:rPr>
              <a:t>Organisatie ontwikkeling</a:t>
            </a:r>
          </a:p>
        </p:txBody>
      </p:sp>
      <p:sp>
        <p:nvSpPr>
          <p:cNvPr id="5" name="Ovaal 4">
            <a:extLst>
              <a:ext uri="{FF2B5EF4-FFF2-40B4-BE49-F238E27FC236}">
                <a16:creationId xmlns:a16="http://schemas.microsoft.com/office/drawing/2014/main" id="{E5F8C929-2D2D-B717-C49C-AF4C59FE9FDA}"/>
              </a:ext>
            </a:extLst>
          </p:cNvPr>
          <p:cNvSpPr/>
          <p:nvPr/>
        </p:nvSpPr>
        <p:spPr>
          <a:xfrm>
            <a:off x="4818415" y="3721674"/>
            <a:ext cx="2768930" cy="2768930"/>
          </a:xfrm>
          <a:prstGeom prst="ellipse">
            <a:avLst/>
          </a:prstGeom>
          <a:solidFill>
            <a:schemeClr val="accent4">
              <a:alpha val="7553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nl-NL" dirty="0">
                <a:latin typeface="GT Pressura Text" pitchFamily="2" charset="77"/>
                <a:cs typeface="GT Pressura Text" pitchFamily="2" charset="77"/>
              </a:rPr>
              <a:t>Persoonlijke ontwikkeling</a:t>
            </a:r>
          </a:p>
        </p:txBody>
      </p:sp>
      <p:sp>
        <p:nvSpPr>
          <p:cNvPr id="6" name="Ovaal 5">
            <a:extLst>
              <a:ext uri="{FF2B5EF4-FFF2-40B4-BE49-F238E27FC236}">
                <a16:creationId xmlns:a16="http://schemas.microsoft.com/office/drawing/2014/main" id="{25581A17-21DE-B712-D5F5-9192E82BE6F5}"/>
              </a:ext>
            </a:extLst>
          </p:cNvPr>
          <p:cNvSpPr/>
          <p:nvPr/>
        </p:nvSpPr>
        <p:spPr>
          <a:xfrm>
            <a:off x="2994562" y="2337209"/>
            <a:ext cx="2768930" cy="2768930"/>
          </a:xfrm>
          <a:prstGeom prst="ellipse">
            <a:avLst/>
          </a:prstGeom>
          <a:solidFill>
            <a:schemeClr val="accent3">
              <a:alpha val="7553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nl-NL" dirty="0">
                <a:latin typeface="GT Pressura Text" pitchFamily="2" charset="77"/>
                <a:cs typeface="GT Pressura Text" pitchFamily="2" charset="77"/>
              </a:rPr>
              <a:t>Leiderschap ontwikkeling</a:t>
            </a:r>
          </a:p>
        </p:txBody>
      </p:sp>
      <p:sp>
        <p:nvSpPr>
          <p:cNvPr id="7" name="Ovaal 6">
            <a:extLst>
              <a:ext uri="{FF2B5EF4-FFF2-40B4-BE49-F238E27FC236}">
                <a16:creationId xmlns:a16="http://schemas.microsoft.com/office/drawing/2014/main" id="{2FD2AF62-97BB-262E-6825-C97693EF7925}"/>
              </a:ext>
            </a:extLst>
          </p:cNvPr>
          <p:cNvSpPr/>
          <p:nvPr/>
        </p:nvSpPr>
        <p:spPr>
          <a:xfrm>
            <a:off x="6642268" y="2337209"/>
            <a:ext cx="2768930" cy="2768930"/>
          </a:xfrm>
          <a:prstGeom prst="ellipse">
            <a:avLst/>
          </a:prstGeom>
          <a:solidFill>
            <a:schemeClr val="accent6">
              <a:alpha val="7553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nl-NL" dirty="0">
                <a:latin typeface="GT Pressura Text" pitchFamily="2" charset="77"/>
                <a:cs typeface="GT Pressura Text" pitchFamily="2" charset="77"/>
              </a:rPr>
              <a:t>Persoonlijke en team ontwikkeling</a:t>
            </a:r>
          </a:p>
        </p:txBody>
      </p:sp>
      <p:sp>
        <p:nvSpPr>
          <p:cNvPr id="13" name="Tekstvak 12">
            <a:extLst>
              <a:ext uri="{FF2B5EF4-FFF2-40B4-BE49-F238E27FC236}">
                <a16:creationId xmlns:a16="http://schemas.microsoft.com/office/drawing/2014/main" id="{A9ED10C3-4490-D1CA-F5E0-C630E9CAA35F}"/>
              </a:ext>
            </a:extLst>
          </p:cNvPr>
          <p:cNvSpPr txBox="1"/>
          <p:nvPr/>
        </p:nvSpPr>
        <p:spPr>
          <a:xfrm>
            <a:off x="9744323" y="2160654"/>
            <a:ext cx="1753500" cy="1015663"/>
          </a:xfrm>
          <a:prstGeom prst="rect">
            <a:avLst/>
          </a:prstGeom>
          <a:noFill/>
        </p:spPr>
        <p:txBody>
          <a:bodyPr wrap="square">
            <a:spAutoFit/>
          </a:bodyPr>
          <a:lstStyle/>
          <a:p>
            <a:r>
              <a:rPr lang="nl-NL" sz="1200" b="1" dirty="0">
                <a:solidFill>
                  <a:schemeClr val="bg2">
                    <a:lumMod val="25000"/>
                  </a:schemeClr>
                </a:solidFill>
                <a:latin typeface="GT Pressura" pitchFamily="2" charset="77"/>
                <a:cs typeface="GT Pressura" pitchFamily="2" charset="77"/>
              </a:rPr>
              <a:t>Team</a:t>
            </a:r>
            <a:r>
              <a:rPr lang="nl-NL" sz="1200" dirty="0">
                <a:solidFill>
                  <a:schemeClr val="bg2">
                    <a:lumMod val="25000"/>
                  </a:schemeClr>
                </a:solidFill>
                <a:latin typeface="GT Pressura Text" pitchFamily="2" charset="77"/>
                <a:cs typeface="GT Pressura Text" pitchFamily="2" charset="77"/>
              </a:rPr>
              <a:t> </a:t>
            </a:r>
          </a:p>
          <a:p>
            <a:r>
              <a:rPr lang="nl-NL" sz="1200" dirty="0">
                <a:solidFill>
                  <a:schemeClr val="bg2">
                    <a:lumMod val="25000"/>
                  </a:schemeClr>
                </a:solidFill>
                <a:latin typeface="GT Pressura Text" pitchFamily="2" charset="77"/>
                <a:cs typeface="GT Pressura Text" pitchFamily="2" charset="77"/>
              </a:rPr>
              <a:t>Het in alle facetten</a:t>
            </a:r>
          </a:p>
          <a:p>
            <a:r>
              <a:rPr lang="nl-NL" sz="1200" dirty="0">
                <a:solidFill>
                  <a:schemeClr val="bg2">
                    <a:lumMod val="25000"/>
                  </a:schemeClr>
                </a:solidFill>
                <a:latin typeface="GT Pressura Text" pitchFamily="2" charset="77"/>
                <a:cs typeface="GT Pressura Text" pitchFamily="2" charset="77"/>
              </a:rPr>
              <a:t>verbinden van mensen om succesvoller samen te werken</a:t>
            </a:r>
          </a:p>
        </p:txBody>
      </p:sp>
      <p:sp>
        <p:nvSpPr>
          <p:cNvPr id="14" name="Tekstvak 13">
            <a:extLst>
              <a:ext uri="{FF2B5EF4-FFF2-40B4-BE49-F238E27FC236}">
                <a16:creationId xmlns:a16="http://schemas.microsoft.com/office/drawing/2014/main" id="{DE1F2F14-B213-BBA0-EF80-5ACC2B897877}"/>
              </a:ext>
            </a:extLst>
          </p:cNvPr>
          <p:cNvSpPr txBox="1"/>
          <p:nvPr/>
        </p:nvSpPr>
        <p:spPr>
          <a:xfrm>
            <a:off x="9744323" y="4441644"/>
            <a:ext cx="1917247" cy="830997"/>
          </a:xfrm>
          <a:prstGeom prst="rect">
            <a:avLst/>
          </a:prstGeom>
          <a:noFill/>
        </p:spPr>
        <p:txBody>
          <a:bodyPr wrap="square">
            <a:spAutoFit/>
          </a:bodyPr>
          <a:lstStyle/>
          <a:p>
            <a:r>
              <a:rPr lang="nl-NL" sz="1200" b="1" dirty="0">
                <a:solidFill>
                  <a:schemeClr val="bg2">
                    <a:lumMod val="25000"/>
                  </a:schemeClr>
                </a:solidFill>
                <a:latin typeface="GT Pressura" pitchFamily="2" charset="77"/>
                <a:cs typeface="GT Pressura" pitchFamily="2" charset="77"/>
              </a:rPr>
              <a:t>Individu</a:t>
            </a:r>
            <a:r>
              <a:rPr lang="nl-NL" sz="1200" dirty="0">
                <a:solidFill>
                  <a:schemeClr val="bg2">
                    <a:lumMod val="25000"/>
                  </a:schemeClr>
                </a:solidFill>
                <a:latin typeface="GT Pressura Text" pitchFamily="2" charset="77"/>
                <a:cs typeface="GT Pressura Text" pitchFamily="2" charset="77"/>
              </a:rPr>
              <a:t> </a:t>
            </a:r>
          </a:p>
          <a:p>
            <a:r>
              <a:rPr lang="nl-NL" sz="1200" dirty="0">
                <a:solidFill>
                  <a:schemeClr val="bg2">
                    <a:lumMod val="25000"/>
                  </a:schemeClr>
                </a:solidFill>
                <a:latin typeface="GT Pressura Text" pitchFamily="2" charset="77"/>
                <a:cs typeface="GT Pressura Text" pitchFamily="2" charset="77"/>
              </a:rPr>
              <a:t>Vinden, binden en </a:t>
            </a:r>
          </a:p>
          <a:p>
            <a:r>
              <a:rPr lang="nl-NL" sz="1200" dirty="0">
                <a:solidFill>
                  <a:schemeClr val="bg2">
                    <a:lumMod val="25000"/>
                  </a:schemeClr>
                </a:solidFill>
                <a:latin typeface="GT Pressura Text" pitchFamily="2" charset="77"/>
                <a:cs typeface="GT Pressura Text" pitchFamily="2" charset="77"/>
              </a:rPr>
              <a:t>ontwikkelen van  </a:t>
            </a:r>
          </a:p>
          <a:p>
            <a:r>
              <a:rPr lang="nl-NL" sz="1200" dirty="0">
                <a:solidFill>
                  <a:schemeClr val="bg2">
                    <a:lumMod val="25000"/>
                  </a:schemeClr>
                </a:solidFill>
                <a:latin typeface="GT Pressura Text" pitchFamily="2" charset="77"/>
                <a:cs typeface="GT Pressura Text" pitchFamily="2" charset="77"/>
              </a:rPr>
              <a:t>persoonlijke talenten</a:t>
            </a:r>
          </a:p>
        </p:txBody>
      </p:sp>
      <p:sp>
        <p:nvSpPr>
          <p:cNvPr id="15" name="Tekstvak 14">
            <a:extLst>
              <a:ext uri="{FF2B5EF4-FFF2-40B4-BE49-F238E27FC236}">
                <a16:creationId xmlns:a16="http://schemas.microsoft.com/office/drawing/2014/main" id="{67CD3923-01E6-ABDB-CEBE-5638CB43EA96}"/>
              </a:ext>
            </a:extLst>
          </p:cNvPr>
          <p:cNvSpPr txBox="1"/>
          <p:nvPr/>
        </p:nvSpPr>
        <p:spPr>
          <a:xfrm>
            <a:off x="530430" y="2160654"/>
            <a:ext cx="2188024" cy="1015663"/>
          </a:xfrm>
          <a:prstGeom prst="rect">
            <a:avLst/>
          </a:prstGeom>
          <a:noFill/>
        </p:spPr>
        <p:txBody>
          <a:bodyPr wrap="square">
            <a:spAutoFit/>
          </a:bodyPr>
          <a:lstStyle/>
          <a:p>
            <a:pPr algn="r"/>
            <a:r>
              <a:rPr lang="nl-NL" sz="1200" b="1" dirty="0">
                <a:solidFill>
                  <a:schemeClr val="bg2">
                    <a:lumMod val="25000"/>
                  </a:schemeClr>
                </a:solidFill>
                <a:latin typeface="GT Pressura" pitchFamily="2" charset="77"/>
                <a:cs typeface="GT Pressura" pitchFamily="2" charset="77"/>
              </a:rPr>
              <a:t>Organisatie</a:t>
            </a:r>
            <a:r>
              <a:rPr lang="nl-NL" sz="1200" dirty="0">
                <a:solidFill>
                  <a:schemeClr val="bg2">
                    <a:lumMod val="25000"/>
                  </a:schemeClr>
                </a:solidFill>
                <a:latin typeface="GT Pressura Text" pitchFamily="2" charset="77"/>
                <a:cs typeface="GT Pressura Text" pitchFamily="2" charset="77"/>
              </a:rPr>
              <a:t> </a:t>
            </a:r>
          </a:p>
          <a:p>
            <a:pPr algn="r"/>
            <a:r>
              <a:rPr lang="nl-NL" sz="1200" dirty="0">
                <a:solidFill>
                  <a:schemeClr val="bg2">
                    <a:lumMod val="25000"/>
                  </a:schemeClr>
                </a:solidFill>
                <a:latin typeface="GT Pressura Text" pitchFamily="2" charset="77"/>
                <a:cs typeface="GT Pressura Text" pitchFamily="2" charset="77"/>
              </a:rPr>
              <a:t>Het creëren van een context waarin mensen zich verbonden voelen en de organisatie kan floreren</a:t>
            </a:r>
          </a:p>
        </p:txBody>
      </p:sp>
      <p:sp>
        <p:nvSpPr>
          <p:cNvPr id="16" name="Tekstvak 15">
            <a:extLst>
              <a:ext uri="{FF2B5EF4-FFF2-40B4-BE49-F238E27FC236}">
                <a16:creationId xmlns:a16="http://schemas.microsoft.com/office/drawing/2014/main" id="{5C69F2C7-295D-A883-CCF2-7F2EE60DADD0}"/>
              </a:ext>
            </a:extLst>
          </p:cNvPr>
          <p:cNvSpPr txBox="1"/>
          <p:nvPr/>
        </p:nvSpPr>
        <p:spPr>
          <a:xfrm>
            <a:off x="606559" y="4441644"/>
            <a:ext cx="2111895" cy="830997"/>
          </a:xfrm>
          <a:prstGeom prst="rect">
            <a:avLst/>
          </a:prstGeom>
          <a:noFill/>
        </p:spPr>
        <p:txBody>
          <a:bodyPr wrap="square">
            <a:spAutoFit/>
          </a:bodyPr>
          <a:lstStyle/>
          <a:p>
            <a:pPr algn="r"/>
            <a:r>
              <a:rPr lang="nl-NL" sz="1200" b="1" dirty="0">
                <a:solidFill>
                  <a:schemeClr val="bg2">
                    <a:lumMod val="25000"/>
                  </a:schemeClr>
                </a:solidFill>
                <a:latin typeface="GT Pressura" pitchFamily="2" charset="77"/>
                <a:cs typeface="GT Pressura" pitchFamily="2" charset="77"/>
              </a:rPr>
              <a:t>Leiderschap</a:t>
            </a:r>
          </a:p>
          <a:p>
            <a:pPr algn="r"/>
            <a:r>
              <a:rPr lang="nl-NL" sz="1200" dirty="0">
                <a:solidFill>
                  <a:schemeClr val="bg2">
                    <a:lumMod val="25000"/>
                  </a:schemeClr>
                </a:solidFill>
                <a:latin typeface="GT Pressura Text" pitchFamily="2" charset="77"/>
                <a:cs typeface="GT Pressura Text" pitchFamily="2" charset="77"/>
              </a:rPr>
              <a:t>Het (ver)binden van mensen in de context om succesvoller samen te werken </a:t>
            </a:r>
          </a:p>
        </p:txBody>
      </p:sp>
    </p:spTree>
    <p:extLst>
      <p:ext uri="{BB962C8B-B14F-4D97-AF65-F5344CB8AC3E}">
        <p14:creationId xmlns:p14="http://schemas.microsoft.com/office/powerpoint/2010/main" val="4009842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30DDE1-D4EF-3C6F-BC61-26B2A11780C5}"/>
              </a:ext>
            </a:extLst>
          </p:cNvPr>
          <p:cNvSpPr>
            <a:spLocks noGrp="1"/>
          </p:cNvSpPr>
          <p:nvPr>
            <p:ph type="title"/>
          </p:nvPr>
        </p:nvSpPr>
        <p:spPr>
          <a:xfrm>
            <a:off x="376518" y="365125"/>
            <a:ext cx="10323150" cy="627949"/>
          </a:xfrm>
        </p:spPr>
        <p:txBody>
          <a:bodyPr>
            <a:normAutofit fontScale="90000"/>
          </a:bodyPr>
          <a:lstStyle/>
          <a:p>
            <a:r>
              <a:rPr lang="nl-NL" dirty="0"/>
              <a:t>In welke bol past jouw dienstverlening het best?</a:t>
            </a:r>
          </a:p>
        </p:txBody>
      </p:sp>
      <p:sp>
        <p:nvSpPr>
          <p:cNvPr id="4" name="Ovaal 3">
            <a:extLst>
              <a:ext uri="{FF2B5EF4-FFF2-40B4-BE49-F238E27FC236}">
                <a16:creationId xmlns:a16="http://schemas.microsoft.com/office/drawing/2014/main" id="{5D2F3D90-E90D-7AA3-BB93-18B620219138}"/>
              </a:ext>
            </a:extLst>
          </p:cNvPr>
          <p:cNvSpPr/>
          <p:nvPr/>
        </p:nvSpPr>
        <p:spPr>
          <a:xfrm>
            <a:off x="4818415" y="1121517"/>
            <a:ext cx="2768930" cy="2768930"/>
          </a:xfrm>
          <a:prstGeom prst="ellipse">
            <a:avLst/>
          </a:prstGeom>
          <a:solidFill>
            <a:schemeClr val="accent1">
              <a:alpha val="7553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nl-NL" dirty="0">
                <a:latin typeface="GT Pressura" pitchFamily="2" charset="77"/>
                <a:cs typeface="GT Pressura" pitchFamily="2" charset="77"/>
              </a:rPr>
              <a:t>Organisatie ontwikkeling</a:t>
            </a:r>
          </a:p>
        </p:txBody>
      </p:sp>
      <p:sp>
        <p:nvSpPr>
          <p:cNvPr id="5" name="Ovaal 4">
            <a:extLst>
              <a:ext uri="{FF2B5EF4-FFF2-40B4-BE49-F238E27FC236}">
                <a16:creationId xmlns:a16="http://schemas.microsoft.com/office/drawing/2014/main" id="{E5F8C929-2D2D-B717-C49C-AF4C59FE9FDA}"/>
              </a:ext>
            </a:extLst>
          </p:cNvPr>
          <p:cNvSpPr/>
          <p:nvPr/>
        </p:nvSpPr>
        <p:spPr>
          <a:xfrm>
            <a:off x="4818415" y="3723945"/>
            <a:ext cx="2768930" cy="2768930"/>
          </a:xfrm>
          <a:prstGeom prst="ellipse">
            <a:avLst/>
          </a:prstGeom>
          <a:solidFill>
            <a:schemeClr val="accent4">
              <a:alpha val="7553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nl-NL" dirty="0">
                <a:latin typeface="GT Pressura" pitchFamily="2" charset="77"/>
                <a:cs typeface="GT Pressura" pitchFamily="2" charset="77"/>
              </a:rPr>
              <a:t>Persoonlijke ontwikkeling</a:t>
            </a:r>
          </a:p>
        </p:txBody>
      </p:sp>
      <p:sp>
        <p:nvSpPr>
          <p:cNvPr id="6" name="Ovaal 5">
            <a:extLst>
              <a:ext uri="{FF2B5EF4-FFF2-40B4-BE49-F238E27FC236}">
                <a16:creationId xmlns:a16="http://schemas.microsoft.com/office/drawing/2014/main" id="{25581A17-21DE-B712-D5F5-9192E82BE6F5}"/>
              </a:ext>
            </a:extLst>
          </p:cNvPr>
          <p:cNvSpPr/>
          <p:nvPr/>
        </p:nvSpPr>
        <p:spPr>
          <a:xfrm>
            <a:off x="2994562" y="2339480"/>
            <a:ext cx="2768930" cy="2768930"/>
          </a:xfrm>
          <a:prstGeom prst="ellipse">
            <a:avLst/>
          </a:prstGeom>
          <a:solidFill>
            <a:schemeClr val="accent3">
              <a:alpha val="7553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nl-NL" dirty="0">
                <a:latin typeface="GT Pressura" pitchFamily="2" charset="77"/>
                <a:cs typeface="GT Pressura" pitchFamily="2" charset="77"/>
              </a:rPr>
              <a:t>Leiderschap ontwikkeling</a:t>
            </a:r>
          </a:p>
        </p:txBody>
      </p:sp>
      <p:sp>
        <p:nvSpPr>
          <p:cNvPr id="7" name="Ovaal 6">
            <a:extLst>
              <a:ext uri="{FF2B5EF4-FFF2-40B4-BE49-F238E27FC236}">
                <a16:creationId xmlns:a16="http://schemas.microsoft.com/office/drawing/2014/main" id="{2FD2AF62-97BB-262E-6825-C97693EF7925}"/>
              </a:ext>
            </a:extLst>
          </p:cNvPr>
          <p:cNvSpPr/>
          <p:nvPr/>
        </p:nvSpPr>
        <p:spPr>
          <a:xfrm>
            <a:off x="6642268" y="2339480"/>
            <a:ext cx="2768930" cy="2768930"/>
          </a:xfrm>
          <a:prstGeom prst="ellipse">
            <a:avLst/>
          </a:prstGeom>
          <a:solidFill>
            <a:schemeClr val="accent6">
              <a:alpha val="7553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nl-NL" dirty="0">
                <a:latin typeface="GT Pressura" pitchFamily="2" charset="77"/>
                <a:cs typeface="GT Pressura" pitchFamily="2" charset="77"/>
              </a:rPr>
              <a:t>Persoonlijke en team ontwikkeling</a:t>
            </a:r>
          </a:p>
        </p:txBody>
      </p:sp>
    </p:spTree>
    <p:extLst>
      <p:ext uri="{BB962C8B-B14F-4D97-AF65-F5344CB8AC3E}">
        <p14:creationId xmlns:p14="http://schemas.microsoft.com/office/powerpoint/2010/main" val="415163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2">
            <a:extLst>
              <a:ext uri="{FF2B5EF4-FFF2-40B4-BE49-F238E27FC236}">
                <a16:creationId xmlns:a16="http://schemas.microsoft.com/office/drawing/2014/main" id="{E3F3E27A-40F3-5A78-BBC1-B866BCEDC41B}"/>
              </a:ext>
            </a:extLst>
          </p:cNvPr>
          <p:cNvGraphicFramePr>
            <a:graphicFrameLocks noGrp="1"/>
          </p:cNvGraphicFramePr>
          <p:nvPr>
            <p:extLst>
              <p:ext uri="{D42A27DB-BD31-4B8C-83A1-F6EECF244321}">
                <p14:modId xmlns:p14="http://schemas.microsoft.com/office/powerpoint/2010/main" val="271394472"/>
              </p:ext>
            </p:extLst>
          </p:nvPr>
        </p:nvGraphicFramePr>
        <p:xfrm>
          <a:off x="327325" y="1052629"/>
          <a:ext cx="11567600" cy="4683154"/>
        </p:xfrm>
        <a:graphic>
          <a:graphicData uri="http://schemas.openxmlformats.org/drawingml/2006/table">
            <a:tbl>
              <a:tblPr/>
              <a:tblGrid>
                <a:gridCol w="2891900">
                  <a:extLst>
                    <a:ext uri="{9D8B030D-6E8A-4147-A177-3AD203B41FA5}">
                      <a16:colId xmlns:a16="http://schemas.microsoft.com/office/drawing/2014/main" val="20000"/>
                    </a:ext>
                  </a:extLst>
                </a:gridCol>
                <a:gridCol w="2891900">
                  <a:extLst>
                    <a:ext uri="{9D8B030D-6E8A-4147-A177-3AD203B41FA5}">
                      <a16:colId xmlns:a16="http://schemas.microsoft.com/office/drawing/2014/main" val="20001"/>
                    </a:ext>
                  </a:extLst>
                </a:gridCol>
                <a:gridCol w="2891900">
                  <a:extLst>
                    <a:ext uri="{9D8B030D-6E8A-4147-A177-3AD203B41FA5}">
                      <a16:colId xmlns:a16="http://schemas.microsoft.com/office/drawing/2014/main" val="20002"/>
                    </a:ext>
                  </a:extLst>
                </a:gridCol>
                <a:gridCol w="2891900">
                  <a:extLst>
                    <a:ext uri="{9D8B030D-6E8A-4147-A177-3AD203B41FA5}">
                      <a16:colId xmlns:a16="http://schemas.microsoft.com/office/drawing/2014/main" val="20003"/>
                    </a:ext>
                  </a:extLst>
                </a:gridCol>
              </a:tblGrid>
              <a:tr h="960673">
                <a:tc>
                  <a:txBody>
                    <a:bodyPr/>
                    <a:lstStyle/>
                    <a:p>
                      <a:pPr algn="ctr">
                        <a:lnSpc>
                          <a:spcPts val="2209"/>
                        </a:lnSpc>
                        <a:defRPr/>
                      </a:pPr>
                      <a:endParaRPr lang="en-US" sz="800" b="0" dirty="0"/>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rgbClr val="F5F5F5"/>
                    </a:solidFill>
                  </a:tcPr>
                </a:tc>
                <a:tc>
                  <a:txBody>
                    <a:bodyPr/>
                    <a:lstStyle/>
                    <a:p>
                      <a:pPr algn="ctr">
                        <a:lnSpc>
                          <a:spcPts val="2209"/>
                        </a:lnSpc>
                      </a:pPr>
                      <a:r>
                        <a:rPr lang="en-US" sz="1700" b="1" i="0" dirty="0">
                          <a:solidFill>
                            <a:srgbClr val="F5F5F5"/>
                          </a:solidFill>
                          <a:latin typeface="GT Pressura" pitchFamily="2" charset="77"/>
                          <a:cs typeface="GT Pressura" pitchFamily="2" charset="77"/>
                        </a:rPr>
                        <a:t>Talent </a:t>
                      </a:r>
                      <a:r>
                        <a:rPr lang="en-US" sz="1700" b="1" i="0" dirty="0" err="1">
                          <a:solidFill>
                            <a:srgbClr val="F5F5F5"/>
                          </a:solidFill>
                          <a:latin typeface="GT Pressura" pitchFamily="2" charset="77"/>
                          <a:cs typeface="GT Pressura" pitchFamily="2" charset="77"/>
                        </a:rPr>
                        <a:t>benutten</a:t>
                      </a:r>
                      <a:r>
                        <a:rPr lang="en-US" sz="1700" b="1" i="0" dirty="0">
                          <a:solidFill>
                            <a:srgbClr val="F5F5F5"/>
                          </a:solidFill>
                          <a:latin typeface="GT Pressura" pitchFamily="2" charset="77"/>
                          <a:cs typeface="GT Pressura" pitchFamily="2" charset="77"/>
                        </a:rPr>
                        <a:t> </a:t>
                      </a:r>
                    </a:p>
                    <a:p>
                      <a:pPr algn="ctr">
                        <a:lnSpc>
                          <a:spcPts val="2209"/>
                        </a:lnSpc>
                      </a:pPr>
                      <a:r>
                        <a:rPr lang="en-US" sz="1700" b="1" i="0" dirty="0">
                          <a:solidFill>
                            <a:srgbClr val="F5F5F5"/>
                          </a:solidFill>
                          <a:latin typeface="GT Pressura" pitchFamily="2" charset="77"/>
                          <a:cs typeface="GT Pressura" pitchFamily="2" charset="77"/>
                        </a:rPr>
                        <a:t>(</a:t>
                      </a:r>
                      <a:r>
                        <a:rPr lang="en-US" sz="1700" b="1" i="0" dirty="0" err="1">
                          <a:solidFill>
                            <a:srgbClr val="F5F5F5"/>
                          </a:solidFill>
                          <a:latin typeface="GT Pressura" pitchFamily="2" charset="77"/>
                          <a:cs typeface="GT Pressura" pitchFamily="2" charset="77"/>
                        </a:rPr>
                        <a:t>doen</a:t>
                      </a:r>
                      <a:r>
                        <a:rPr lang="en-US" sz="1700" b="1" i="0" dirty="0">
                          <a:solidFill>
                            <a:srgbClr val="F5F5F5"/>
                          </a:solidFill>
                          <a:latin typeface="GT Pressura" pitchFamily="2" charset="77"/>
                          <a:cs typeface="GT Pressura" pitchFamily="2" charset="77"/>
                        </a:rPr>
                        <a:t> </a:t>
                      </a:r>
                      <a:r>
                        <a:rPr lang="en-US" sz="1700" b="1" i="0" dirty="0" err="1">
                          <a:solidFill>
                            <a:srgbClr val="F5F5F5"/>
                          </a:solidFill>
                          <a:latin typeface="GT Pressura" pitchFamily="2" charset="77"/>
                          <a:cs typeface="GT Pressura" pitchFamily="2" charset="77"/>
                        </a:rPr>
                        <a:t>en</a:t>
                      </a:r>
                      <a:r>
                        <a:rPr lang="en-US" sz="1700" b="1" i="0" dirty="0">
                          <a:solidFill>
                            <a:srgbClr val="F5F5F5"/>
                          </a:solidFill>
                          <a:latin typeface="GT Pressura" pitchFamily="2" charset="77"/>
                          <a:cs typeface="GT Pressura" pitchFamily="2" charset="77"/>
                        </a:rPr>
                        <a:t> </a:t>
                      </a:r>
                      <a:r>
                        <a:rPr lang="en-US" sz="1700" b="1" i="0" dirty="0" err="1">
                          <a:solidFill>
                            <a:srgbClr val="F5F5F5"/>
                          </a:solidFill>
                          <a:latin typeface="GT Pressura" pitchFamily="2" charset="77"/>
                          <a:cs typeface="GT Pressura" pitchFamily="2" charset="77"/>
                        </a:rPr>
                        <a:t>ervaren</a:t>
                      </a:r>
                      <a:r>
                        <a:rPr lang="en-US" sz="1700" b="1" i="0" dirty="0">
                          <a:solidFill>
                            <a:srgbClr val="F5F5F5"/>
                          </a:solidFill>
                          <a:latin typeface="GT Pressura" pitchFamily="2" charset="77"/>
                          <a:cs typeface="GT Pressura" pitchFamily="2" charset="77"/>
                        </a:rPr>
                        <a:t>)</a:t>
                      </a: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tx1"/>
                    </a:solidFill>
                  </a:tcPr>
                </a:tc>
                <a:tc>
                  <a:txBody>
                    <a:bodyPr/>
                    <a:lstStyle/>
                    <a:p>
                      <a:pPr algn="ctr">
                        <a:lnSpc>
                          <a:spcPts val="2209"/>
                        </a:lnSpc>
                        <a:defRPr/>
                      </a:pPr>
                      <a:r>
                        <a:rPr lang="en-US" sz="1700" b="1" i="0" dirty="0" err="1">
                          <a:solidFill>
                            <a:srgbClr val="F5F5F5"/>
                          </a:solidFill>
                          <a:latin typeface="GT Pressura" pitchFamily="2" charset="77"/>
                          <a:cs typeface="GT Pressura" pitchFamily="2" charset="77"/>
                        </a:rPr>
                        <a:t>Talentgericht</a:t>
                      </a:r>
                      <a:r>
                        <a:rPr lang="en-US" sz="1700" b="1" i="0" dirty="0">
                          <a:solidFill>
                            <a:srgbClr val="F5F5F5"/>
                          </a:solidFill>
                          <a:latin typeface="GT Pressura" pitchFamily="2" charset="77"/>
                          <a:cs typeface="GT Pressura" pitchFamily="2" charset="77"/>
                        </a:rPr>
                        <a:t> </a:t>
                      </a:r>
                      <a:r>
                        <a:rPr lang="en-US" sz="1700" b="1" i="0" dirty="0" err="1">
                          <a:solidFill>
                            <a:srgbClr val="F5F5F5"/>
                          </a:solidFill>
                          <a:latin typeface="GT Pressura" pitchFamily="2" charset="77"/>
                          <a:cs typeface="GT Pressura" pitchFamily="2" charset="77"/>
                        </a:rPr>
                        <a:t>werken</a:t>
                      </a:r>
                      <a:endParaRPr lang="en-US" sz="1700" b="1" i="0" dirty="0">
                        <a:solidFill>
                          <a:srgbClr val="F5F5F5"/>
                        </a:solidFill>
                        <a:latin typeface="GT Pressura" pitchFamily="2" charset="77"/>
                        <a:cs typeface="GT Pressura" pitchFamily="2" charset="77"/>
                      </a:endParaRPr>
                    </a:p>
                    <a:p>
                      <a:pPr algn="ctr">
                        <a:lnSpc>
                          <a:spcPts val="2209"/>
                        </a:lnSpc>
                      </a:pPr>
                      <a:r>
                        <a:rPr lang="en-US" sz="1700" b="1" i="0" dirty="0">
                          <a:solidFill>
                            <a:srgbClr val="F5F5F5"/>
                          </a:solidFill>
                          <a:latin typeface="GT Pressura" pitchFamily="2" charset="77"/>
                          <a:cs typeface="GT Pressura" pitchFamily="2" charset="77"/>
                        </a:rPr>
                        <a:t>(</a:t>
                      </a:r>
                      <a:r>
                        <a:rPr lang="en-US" sz="1700" b="1" i="0" dirty="0" err="1">
                          <a:solidFill>
                            <a:srgbClr val="F5F5F5"/>
                          </a:solidFill>
                          <a:latin typeface="GT Pressura" pitchFamily="2" charset="77"/>
                          <a:cs typeface="GT Pressura" pitchFamily="2" charset="77"/>
                        </a:rPr>
                        <a:t>Faciliteren</a:t>
                      </a:r>
                      <a:r>
                        <a:rPr lang="en-US" sz="1700" b="1" i="0" dirty="0">
                          <a:solidFill>
                            <a:srgbClr val="F5F5F5"/>
                          </a:solidFill>
                          <a:latin typeface="GT Pressura" pitchFamily="2" charset="77"/>
                          <a:cs typeface="GT Pressura" pitchFamily="2" charset="77"/>
                        </a:rPr>
                        <a:t>)</a:t>
                      </a: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tx1"/>
                    </a:solidFill>
                  </a:tcPr>
                </a:tc>
                <a:tc>
                  <a:txBody>
                    <a:bodyPr/>
                    <a:lstStyle/>
                    <a:p>
                      <a:pPr algn="ctr">
                        <a:lnSpc>
                          <a:spcPts val="2209"/>
                        </a:lnSpc>
                        <a:defRPr/>
                      </a:pPr>
                      <a:r>
                        <a:rPr lang="en-US" sz="1700" b="1" i="0" dirty="0" err="1">
                          <a:solidFill>
                            <a:srgbClr val="F5F5F5"/>
                          </a:solidFill>
                          <a:latin typeface="GT Pressura" pitchFamily="2" charset="77"/>
                          <a:cs typeface="GT Pressura" pitchFamily="2" charset="77"/>
                        </a:rPr>
                        <a:t>Talentmanagement</a:t>
                      </a:r>
                      <a:endParaRPr lang="en-US" sz="1700" b="1" i="0" dirty="0">
                        <a:solidFill>
                          <a:srgbClr val="F5F5F5"/>
                        </a:solidFill>
                        <a:latin typeface="GT Pressura" pitchFamily="2" charset="77"/>
                        <a:cs typeface="GT Pressura" pitchFamily="2" charset="77"/>
                      </a:endParaRPr>
                    </a:p>
                    <a:p>
                      <a:pPr algn="ctr">
                        <a:lnSpc>
                          <a:spcPts val="2209"/>
                        </a:lnSpc>
                      </a:pPr>
                      <a:r>
                        <a:rPr lang="en-US" sz="1700" b="1" i="0" dirty="0">
                          <a:solidFill>
                            <a:srgbClr val="F5F5F5"/>
                          </a:solidFill>
                          <a:latin typeface="GT Pressura" pitchFamily="2" charset="77"/>
                          <a:cs typeface="GT Pressura" pitchFamily="2" charset="77"/>
                        </a:rPr>
                        <a:t>(Expert)</a:t>
                      </a: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960673">
                <a:tc>
                  <a:txBody>
                    <a:bodyPr/>
                    <a:lstStyle/>
                    <a:p>
                      <a:pPr algn="ctr">
                        <a:lnSpc>
                          <a:spcPts val="2209"/>
                        </a:lnSpc>
                        <a:defRPr/>
                      </a:pPr>
                      <a:r>
                        <a:rPr lang="en-US" sz="1700" b="1" i="0" dirty="0" err="1">
                          <a:solidFill>
                            <a:schemeClr val="bg1"/>
                          </a:solidFill>
                          <a:latin typeface="GT Pressura" pitchFamily="2" charset="77"/>
                          <a:cs typeface="GT Pressura" pitchFamily="2" charset="77"/>
                        </a:rPr>
                        <a:t>Individu</a:t>
                      </a:r>
                      <a:endParaRPr lang="en-US" sz="1700" b="1" i="0" dirty="0">
                        <a:solidFill>
                          <a:schemeClr val="bg1"/>
                        </a:solidFill>
                        <a:latin typeface="GT Pressura" pitchFamily="2" charset="77"/>
                        <a:cs typeface="GT Pressura" pitchFamily="2" charset="77"/>
                      </a:endParaRP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tx1"/>
                    </a:solidFill>
                  </a:tcPr>
                </a:tc>
                <a:tc>
                  <a:txBody>
                    <a:bodyPr/>
                    <a:lstStyle/>
                    <a:p>
                      <a:pPr algn="ctr">
                        <a:lnSpc>
                          <a:spcPts val="2209"/>
                        </a:lnSpc>
                        <a:defRPr/>
                      </a:pPr>
                      <a:r>
                        <a:rPr lang="en-US" sz="1700" b="0" dirty="0" err="1">
                          <a:solidFill>
                            <a:schemeClr val="bg1"/>
                          </a:solidFill>
                          <a:latin typeface="GT Pressura" pitchFamily="2" charset="77"/>
                          <a:cs typeface="GT Pressura" pitchFamily="2" charset="77"/>
                        </a:rPr>
                        <a:t>Werkvormen</a:t>
                      </a:r>
                      <a:r>
                        <a:rPr lang="en-US" sz="1700" b="0" dirty="0">
                          <a:solidFill>
                            <a:schemeClr val="bg1"/>
                          </a:solidFill>
                          <a:latin typeface="GT Pressura" pitchFamily="2" charset="77"/>
                          <a:cs typeface="GT Pressura" pitchFamily="2" charset="77"/>
                        </a:rPr>
                        <a:t>/in-app</a:t>
                      </a: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accent3"/>
                    </a:solidFill>
                  </a:tcPr>
                </a:tc>
                <a:tc>
                  <a:txBody>
                    <a:bodyPr/>
                    <a:lstStyle/>
                    <a:p>
                      <a:pPr algn="ctr">
                        <a:lnSpc>
                          <a:spcPts val="2209"/>
                        </a:lnSpc>
                        <a:defRPr/>
                      </a:pPr>
                      <a:endParaRPr lang="en-US" sz="1700" b="0" dirty="0">
                        <a:solidFill>
                          <a:schemeClr val="bg1"/>
                        </a:solidFill>
                        <a:latin typeface="GT Pressura" pitchFamily="2" charset="77"/>
                        <a:cs typeface="GT Pressura" pitchFamily="2" charset="77"/>
                      </a:endParaRP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bg2">
                        <a:lumMod val="90000"/>
                      </a:schemeClr>
                    </a:solidFill>
                  </a:tcPr>
                </a:tc>
                <a:tc>
                  <a:txBody>
                    <a:bodyPr/>
                    <a:lstStyle/>
                    <a:p>
                      <a:pPr algn="ctr">
                        <a:lnSpc>
                          <a:spcPts val="2209"/>
                        </a:lnSpc>
                        <a:defRPr/>
                      </a:pPr>
                      <a:r>
                        <a:rPr lang="en-US" sz="1700" b="0" dirty="0">
                          <a:solidFill>
                            <a:schemeClr val="bg1"/>
                          </a:solidFill>
                          <a:latin typeface="GT Pressura" pitchFamily="2" charset="77"/>
                          <a:cs typeface="GT Pressura" pitchFamily="2" charset="77"/>
                        </a:rPr>
                        <a:t>TMA professional</a:t>
                      </a: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accent3"/>
                    </a:solidFill>
                  </a:tcPr>
                </a:tc>
                <a:extLst>
                  <a:ext uri="{0D108BD9-81ED-4DB2-BD59-A6C34878D82A}">
                    <a16:rowId xmlns:a16="http://schemas.microsoft.com/office/drawing/2014/main" val="10001"/>
                  </a:ext>
                </a:extLst>
              </a:tr>
              <a:tr h="630178">
                <a:tc rowSpan="2">
                  <a:txBody>
                    <a:bodyPr/>
                    <a:lstStyle/>
                    <a:p>
                      <a:pPr algn="ctr">
                        <a:lnSpc>
                          <a:spcPts val="2209"/>
                        </a:lnSpc>
                        <a:defRPr/>
                      </a:pPr>
                      <a:r>
                        <a:rPr lang="en-US" sz="1700" b="1" i="0" dirty="0">
                          <a:solidFill>
                            <a:schemeClr val="bg1"/>
                          </a:solidFill>
                          <a:latin typeface="GT Pressura" pitchFamily="2" charset="77"/>
                          <a:cs typeface="GT Pressura" pitchFamily="2" charset="77"/>
                        </a:rPr>
                        <a:t>Team</a:t>
                      </a:r>
                    </a:p>
                  </a:txBody>
                  <a:tcPr marL="193572" marR="193572" marT="193572" marB="193572"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tx1"/>
                    </a:solidFill>
                  </a:tcPr>
                </a:tc>
                <a:tc rowSpan="2">
                  <a:txBody>
                    <a:bodyPr/>
                    <a:lstStyle/>
                    <a:p>
                      <a:pPr algn="ctr">
                        <a:lnSpc>
                          <a:spcPts val="2209"/>
                        </a:lnSpc>
                        <a:defRPr/>
                      </a:pPr>
                      <a:r>
                        <a:rPr lang="en-US" sz="1700" b="0" dirty="0" err="1">
                          <a:solidFill>
                            <a:schemeClr val="bg1"/>
                          </a:solidFill>
                          <a:latin typeface="GT Pressura" pitchFamily="2" charset="77"/>
                          <a:cs typeface="GT Pressura" pitchFamily="2" charset="77"/>
                        </a:rPr>
                        <a:t>Werkvormen</a:t>
                      </a:r>
                      <a:r>
                        <a:rPr lang="en-US" sz="1700" b="0" dirty="0">
                          <a:solidFill>
                            <a:schemeClr val="bg1"/>
                          </a:solidFill>
                          <a:latin typeface="GT Pressura" pitchFamily="2" charset="77"/>
                          <a:cs typeface="GT Pressura" pitchFamily="2" charset="77"/>
                        </a:rPr>
                        <a:t>/in-app</a:t>
                      </a:r>
                    </a:p>
                  </a:txBody>
                  <a:tcPr marL="193572" marR="193572" marT="193572" marB="193572"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accent3"/>
                    </a:solidFill>
                  </a:tcPr>
                </a:tc>
                <a:tc>
                  <a:txBody>
                    <a:bodyPr/>
                    <a:lstStyle/>
                    <a:p>
                      <a:pPr algn="ctr">
                        <a:lnSpc>
                          <a:spcPts val="2209"/>
                        </a:lnSpc>
                        <a:defRPr/>
                      </a:pPr>
                      <a:r>
                        <a:rPr lang="en-US" sz="1700" b="0" dirty="0" err="1">
                          <a:solidFill>
                            <a:schemeClr val="bg1"/>
                          </a:solidFill>
                          <a:latin typeface="GT Pressura" pitchFamily="2" charset="77"/>
                          <a:cs typeface="GT Pressura" pitchFamily="2" charset="77"/>
                        </a:rPr>
                        <a:t>Teamfacilitator</a:t>
                      </a:r>
                      <a:endParaRPr lang="en-US" sz="1700" b="0" dirty="0">
                        <a:solidFill>
                          <a:schemeClr val="bg1"/>
                        </a:solidFill>
                        <a:latin typeface="GT Pressura" pitchFamily="2" charset="77"/>
                        <a:cs typeface="GT Pressura" pitchFamily="2" charset="77"/>
                      </a:endParaRP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rgbClr val="FAB50B"/>
                    </a:solidFill>
                  </a:tcPr>
                </a:tc>
                <a:tc rowSpan="2">
                  <a:txBody>
                    <a:bodyPr/>
                    <a:lstStyle/>
                    <a:p>
                      <a:pPr algn="ctr">
                        <a:lnSpc>
                          <a:spcPts val="2209"/>
                        </a:lnSpc>
                        <a:defRPr/>
                      </a:pPr>
                      <a:r>
                        <a:rPr lang="en-US" sz="1700" b="0" dirty="0">
                          <a:solidFill>
                            <a:schemeClr val="bg1"/>
                          </a:solidFill>
                          <a:latin typeface="GT Pressura" pitchFamily="2" charset="77"/>
                          <a:cs typeface="GT Pressura" pitchFamily="2" charset="77"/>
                        </a:rPr>
                        <a:t>TMA team professional</a:t>
                      </a:r>
                    </a:p>
                  </a:txBody>
                  <a:tcPr marL="193572" marR="193572" marT="193572" marB="193572"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accent3"/>
                    </a:solidFill>
                  </a:tcPr>
                </a:tc>
                <a:extLst>
                  <a:ext uri="{0D108BD9-81ED-4DB2-BD59-A6C34878D82A}">
                    <a16:rowId xmlns:a16="http://schemas.microsoft.com/office/drawing/2014/main" val="10002"/>
                  </a:ext>
                </a:extLst>
              </a:tr>
              <a:tr h="630178">
                <a:tc vMerge="1">
                  <a:txBody>
                    <a:bodyPr/>
                    <a:lstStyle/>
                    <a:p>
                      <a:pPr algn="ctr">
                        <a:lnSpc>
                          <a:spcPts val="2209"/>
                        </a:lnSpc>
                        <a:defRPr/>
                      </a:pPr>
                      <a:r>
                        <a:rPr lang="en-US" sz="1578">
                          <a:solidFill>
                            <a:srgbClr val="404040"/>
                          </a:solidFill>
                          <a:latin typeface="DM Sans Bold"/>
                        </a:rPr>
                        <a:t>Team</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vMerge="1">
                  <a:txBody>
                    <a:bodyPr/>
                    <a:lstStyle/>
                    <a:p>
                      <a:pPr algn="ctr">
                        <a:lnSpc>
                          <a:spcPts val="2209"/>
                        </a:lnSpc>
                        <a:defRPr/>
                      </a:pPr>
                      <a:r>
                        <a:rPr lang="en-US" sz="1578">
                          <a:solidFill>
                            <a:srgbClr val="404040"/>
                          </a:solidFill>
                          <a:latin typeface="DM Sans Bold"/>
                        </a:rPr>
                        <a:t>werkvormen/in-app</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5C9"/>
                    </a:solidFill>
                  </a:tcPr>
                </a:tc>
                <a:tc>
                  <a:txBody>
                    <a:bodyPr/>
                    <a:lstStyle/>
                    <a:p>
                      <a:pPr algn="ctr">
                        <a:lnSpc>
                          <a:spcPts val="2209"/>
                        </a:lnSpc>
                        <a:defRPr/>
                      </a:pPr>
                      <a:r>
                        <a:rPr lang="en-US" sz="1700" b="0" dirty="0" err="1">
                          <a:solidFill>
                            <a:schemeClr val="bg1"/>
                          </a:solidFill>
                          <a:latin typeface="GT Pressura" pitchFamily="2" charset="77"/>
                          <a:cs typeface="GT Pressura" pitchFamily="2" charset="77"/>
                        </a:rPr>
                        <a:t>Leidinggeven</a:t>
                      </a:r>
                      <a:r>
                        <a:rPr lang="en-US" sz="1700" b="0" dirty="0">
                          <a:solidFill>
                            <a:schemeClr val="bg1"/>
                          </a:solidFill>
                          <a:latin typeface="GT Pressura" pitchFamily="2" charset="77"/>
                          <a:cs typeface="GT Pressura" pitchFamily="2" charset="77"/>
                        </a:rPr>
                        <a:t> </a:t>
                      </a:r>
                      <a:r>
                        <a:rPr lang="en-US" sz="1700" b="0" dirty="0" err="1">
                          <a:solidFill>
                            <a:schemeClr val="bg1"/>
                          </a:solidFill>
                          <a:latin typeface="GT Pressura" pitchFamily="2" charset="77"/>
                          <a:cs typeface="GT Pressura" pitchFamily="2" charset="77"/>
                        </a:rPr>
                        <a:t>aan</a:t>
                      </a:r>
                      <a:r>
                        <a:rPr lang="en-US" sz="1700" b="0" dirty="0">
                          <a:solidFill>
                            <a:schemeClr val="bg1"/>
                          </a:solidFill>
                          <a:latin typeface="GT Pressura" pitchFamily="2" charset="77"/>
                          <a:cs typeface="GT Pressura" pitchFamily="2" charset="77"/>
                        </a:rPr>
                        <a:t> talent!</a:t>
                      </a: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accent3"/>
                    </a:solidFill>
                  </a:tcPr>
                </a:tc>
                <a:tc vMerge="1">
                  <a:txBody>
                    <a:bodyPr/>
                    <a:lstStyle/>
                    <a:p>
                      <a:pPr algn="ctr">
                        <a:lnSpc>
                          <a:spcPts val="2209"/>
                        </a:lnSpc>
                        <a:defRPr/>
                      </a:pPr>
                      <a:r>
                        <a:rPr lang="en-US" sz="1578">
                          <a:solidFill>
                            <a:srgbClr val="404040"/>
                          </a:solidFill>
                          <a:latin typeface="DM Sans Bold"/>
                        </a:rPr>
                        <a:t>TMA Team Professional Certificeringstraining</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CFAC"/>
                    </a:solidFill>
                  </a:tcPr>
                </a:tc>
                <a:extLst>
                  <a:ext uri="{0D108BD9-81ED-4DB2-BD59-A6C34878D82A}">
                    <a16:rowId xmlns:a16="http://schemas.microsoft.com/office/drawing/2014/main" val="10003"/>
                  </a:ext>
                </a:extLst>
              </a:tr>
              <a:tr h="863787">
                <a:tc rowSpan="2">
                  <a:txBody>
                    <a:bodyPr/>
                    <a:lstStyle/>
                    <a:p>
                      <a:pPr algn="ctr">
                        <a:lnSpc>
                          <a:spcPts val="2209"/>
                        </a:lnSpc>
                        <a:defRPr/>
                      </a:pPr>
                      <a:r>
                        <a:rPr lang="en-US" sz="1700" b="1" i="0" dirty="0" err="1">
                          <a:solidFill>
                            <a:schemeClr val="bg1"/>
                          </a:solidFill>
                          <a:latin typeface="GT Pressura" pitchFamily="2" charset="77"/>
                          <a:cs typeface="GT Pressura" pitchFamily="2" charset="77"/>
                        </a:rPr>
                        <a:t>Organisatie</a:t>
                      </a:r>
                      <a:endParaRPr lang="en-US" sz="1700" b="1" i="0" dirty="0">
                        <a:solidFill>
                          <a:schemeClr val="bg1"/>
                        </a:solidFill>
                        <a:latin typeface="GT Pressura" pitchFamily="2" charset="77"/>
                        <a:cs typeface="GT Pressura" pitchFamily="2" charset="77"/>
                      </a:endParaRP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tx1"/>
                    </a:solidFill>
                  </a:tcPr>
                </a:tc>
                <a:tc rowSpan="2">
                  <a:txBody>
                    <a:bodyPr/>
                    <a:lstStyle/>
                    <a:p>
                      <a:pPr algn="ctr">
                        <a:lnSpc>
                          <a:spcPts val="2209"/>
                        </a:lnSpc>
                        <a:defRPr/>
                      </a:pPr>
                      <a:endParaRPr lang="en-US" sz="1700" b="0" dirty="0">
                        <a:solidFill>
                          <a:srgbClr val="9D9D9C"/>
                        </a:solidFill>
                        <a:latin typeface="GT Pressura" pitchFamily="2" charset="77"/>
                        <a:cs typeface="GT Pressura" pitchFamily="2" charset="77"/>
                      </a:endParaRP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bg2">
                        <a:lumMod val="90000"/>
                      </a:schemeClr>
                    </a:solidFill>
                  </a:tcPr>
                </a:tc>
                <a:tc rowSpan="2">
                  <a:txBody>
                    <a:bodyPr/>
                    <a:lstStyle/>
                    <a:p>
                      <a:pPr algn="ctr">
                        <a:lnSpc>
                          <a:spcPts val="2209"/>
                        </a:lnSpc>
                        <a:defRPr/>
                      </a:pPr>
                      <a:endParaRPr lang="en-US" sz="1700" b="0" dirty="0">
                        <a:solidFill>
                          <a:srgbClr val="9D9D9C"/>
                        </a:solidFill>
                        <a:latin typeface="GT Pressura" pitchFamily="2" charset="77"/>
                        <a:cs typeface="GT Pressura" pitchFamily="2" charset="77"/>
                      </a:endParaRP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bg2">
                        <a:lumMod val="90000"/>
                      </a:schemeClr>
                    </a:solidFill>
                  </a:tcPr>
                </a:tc>
                <a:tc>
                  <a:txBody>
                    <a:bodyPr/>
                    <a:lstStyle/>
                    <a:p>
                      <a:pPr marL="0" marR="0" lvl="0" indent="0" algn="ctr" defTabSz="1507023" rtl="0" eaLnBrk="1" fontAlgn="auto" latinLnBrk="0" hangingPunct="1">
                        <a:lnSpc>
                          <a:spcPts val="2209"/>
                        </a:lnSpc>
                        <a:spcBef>
                          <a:spcPts val="0"/>
                        </a:spcBef>
                        <a:spcAft>
                          <a:spcPts val="0"/>
                        </a:spcAft>
                        <a:buClrTx/>
                        <a:buSzTx/>
                        <a:buFontTx/>
                        <a:buNone/>
                        <a:tabLst/>
                        <a:defRPr/>
                      </a:pPr>
                      <a:r>
                        <a:rPr lang="en-US" sz="1700" b="0" dirty="0">
                          <a:solidFill>
                            <a:schemeClr val="bg1"/>
                          </a:solidFill>
                          <a:latin typeface="GT Pressura" pitchFamily="2" charset="77"/>
                          <a:cs typeface="GT Pressura" pitchFamily="2" charset="77"/>
                        </a:rPr>
                        <a:t>TMA talent management professional</a:t>
                      </a: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rgbClr val="FAB50B"/>
                    </a:solidFill>
                  </a:tcPr>
                </a:tc>
                <a:extLst>
                  <a:ext uri="{0D108BD9-81ED-4DB2-BD59-A6C34878D82A}">
                    <a16:rowId xmlns:a16="http://schemas.microsoft.com/office/drawing/2014/main" val="10004"/>
                  </a:ext>
                </a:extLst>
              </a:tr>
              <a:tr h="637665">
                <a:tc vMerge="1">
                  <a:txBody>
                    <a:bodyPr/>
                    <a:lstStyle/>
                    <a:p>
                      <a:endParaRPr lang="nl-NL"/>
                    </a:p>
                  </a:txBody>
                  <a:tcPr/>
                </a:tc>
                <a:tc vMerge="1">
                  <a:txBody>
                    <a:bodyPr/>
                    <a:lstStyle/>
                    <a:p>
                      <a:endParaRPr lang="nl-NL"/>
                    </a:p>
                  </a:txBody>
                  <a:tcPr/>
                </a:tc>
                <a:tc vMerge="1">
                  <a:txBody>
                    <a:bodyPr/>
                    <a:lstStyle/>
                    <a:p>
                      <a:endParaRPr lang="nl-NL"/>
                    </a:p>
                  </a:txBody>
                  <a:tcPr/>
                </a:tc>
                <a:tc>
                  <a:txBody>
                    <a:bodyPr/>
                    <a:lstStyle/>
                    <a:p>
                      <a:pPr marL="0" marR="0" lvl="0" indent="0" algn="ctr" defTabSz="1507023" rtl="0" eaLnBrk="1" fontAlgn="auto" latinLnBrk="0" hangingPunct="1">
                        <a:lnSpc>
                          <a:spcPts val="2209"/>
                        </a:lnSpc>
                        <a:spcBef>
                          <a:spcPts val="0"/>
                        </a:spcBef>
                        <a:spcAft>
                          <a:spcPts val="0"/>
                        </a:spcAft>
                        <a:buClrTx/>
                        <a:buSzTx/>
                        <a:buFontTx/>
                        <a:buNone/>
                        <a:tabLst/>
                        <a:defRPr/>
                      </a:pPr>
                      <a:r>
                        <a:rPr lang="en-US" sz="1700" b="0" dirty="0" err="1">
                          <a:solidFill>
                            <a:schemeClr val="bg1"/>
                          </a:solidFill>
                          <a:latin typeface="GT Pressura" pitchFamily="2" charset="77"/>
                          <a:cs typeface="GT Pressura" pitchFamily="2" charset="77"/>
                        </a:rPr>
                        <a:t>Gevalideerde</a:t>
                      </a:r>
                      <a:r>
                        <a:rPr lang="en-US" sz="1700" b="0" dirty="0">
                          <a:solidFill>
                            <a:schemeClr val="bg1"/>
                          </a:solidFill>
                          <a:latin typeface="GT Pressura" pitchFamily="2" charset="77"/>
                          <a:cs typeface="GT Pressura" pitchFamily="2" charset="77"/>
                        </a:rPr>
                        <a:t> </a:t>
                      </a:r>
                      <a:r>
                        <a:rPr lang="en-US" sz="1700" b="0" dirty="0" err="1">
                          <a:solidFill>
                            <a:schemeClr val="bg1"/>
                          </a:solidFill>
                          <a:latin typeface="GT Pressura" pitchFamily="2" charset="77"/>
                          <a:cs typeface="GT Pressura" pitchFamily="2" charset="77"/>
                        </a:rPr>
                        <a:t>profielen</a:t>
                      </a:r>
                      <a:endParaRPr lang="en-US" sz="1700" b="0" dirty="0">
                        <a:solidFill>
                          <a:schemeClr val="bg1"/>
                        </a:solidFill>
                        <a:latin typeface="GT Pressura" pitchFamily="2" charset="77"/>
                        <a:cs typeface="GT Pressura" pitchFamily="2" charset="77"/>
                      </a:endParaRP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accent3"/>
                    </a:solidFill>
                  </a:tcPr>
                </a:tc>
                <a:extLst>
                  <a:ext uri="{0D108BD9-81ED-4DB2-BD59-A6C34878D82A}">
                    <a16:rowId xmlns:a16="http://schemas.microsoft.com/office/drawing/2014/main" val="4058274450"/>
                  </a:ext>
                </a:extLst>
              </a:tr>
            </a:tbl>
          </a:graphicData>
        </a:graphic>
      </p:graphicFrame>
      <p:sp>
        <p:nvSpPr>
          <p:cNvPr id="8" name="TextBox 14">
            <a:extLst>
              <a:ext uri="{FF2B5EF4-FFF2-40B4-BE49-F238E27FC236}">
                <a16:creationId xmlns:a16="http://schemas.microsoft.com/office/drawing/2014/main" id="{35641BE8-6E92-55EC-87DB-4874848785CE}"/>
              </a:ext>
            </a:extLst>
          </p:cNvPr>
          <p:cNvSpPr txBox="1"/>
          <p:nvPr/>
        </p:nvSpPr>
        <p:spPr>
          <a:xfrm>
            <a:off x="4048458" y="6263617"/>
            <a:ext cx="1525028" cy="284822"/>
          </a:xfrm>
          <a:prstGeom prst="rect">
            <a:avLst/>
          </a:prstGeom>
        </p:spPr>
        <p:txBody>
          <a:bodyPr wrap="square" lIns="0" tIns="0" rIns="0" bIns="0" rtlCol="0" anchor="t">
            <a:spAutoFit/>
          </a:bodyPr>
          <a:lstStyle/>
          <a:p>
            <a:pPr>
              <a:lnSpc>
                <a:spcPts val="2398"/>
              </a:lnSpc>
            </a:pPr>
            <a:r>
              <a:rPr lang="en-US" sz="1600" spc="26" dirty="0">
                <a:solidFill>
                  <a:schemeClr val="tx1">
                    <a:lumMod val="50000"/>
                  </a:schemeClr>
                </a:solidFill>
                <a:latin typeface="GT Pressura" pitchFamily="2" charset="77"/>
                <a:cs typeface="GT Pressura" pitchFamily="2" charset="77"/>
              </a:rPr>
              <a:t>In </a:t>
            </a:r>
            <a:r>
              <a:rPr lang="en-US" sz="1600" spc="26" dirty="0" err="1">
                <a:solidFill>
                  <a:schemeClr val="tx1">
                    <a:lumMod val="50000"/>
                  </a:schemeClr>
                </a:solidFill>
                <a:latin typeface="GT Pressura" pitchFamily="2" charset="77"/>
                <a:cs typeface="GT Pressura" pitchFamily="2" charset="77"/>
              </a:rPr>
              <a:t>ontwikkeling</a:t>
            </a:r>
            <a:endParaRPr lang="en-US" sz="1600" spc="26" dirty="0">
              <a:solidFill>
                <a:schemeClr val="tx1">
                  <a:lumMod val="50000"/>
                </a:schemeClr>
              </a:solidFill>
              <a:latin typeface="GT Pressura" pitchFamily="2" charset="77"/>
              <a:cs typeface="GT Pressura" pitchFamily="2" charset="77"/>
            </a:endParaRPr>
          </a:p>
        </p:txBody>
      </p:sp>
      <p:sp>
        <p:nvSpPr>
          <p:cNvPr id="9" name="Freeform 10">
            <a:extLst>
              <a:ext uri="{FF2B5EF4-FFF2-40B4-BE49-F238E27FC236}">
                <a16:creationId xmlns:a16="http://schemas.microsoft.com/office/drawing/2014/main" id="{EEC626CA-F3E8-B82F-E896-8AF88B0647E3}"/>
              </a:ext>
            </a:extLst>
          </p:cNvPr>
          <p:cNvSpPr/>
          <p:nvPr/>
        </p:nvSpPr>
        <p:spPr>
          <a:xfrm>
            <a:off x="3731267" y="6316028"/>
            <a:ext cx="180000" cy="180000"/>
          </a:xfrm>
          <a:custGeom>
            <a:avLst/>
            <a:gdLst/>
            <a:ahLst/>
            <a:cxnLst/>
            <a:rect l="l" t="t" r="r" b="b"/>
            <a:pathLst>
              <a:path w="337693" h="337693">
                <a:moveTo>
                  <a:pt x="277622" y="60071"/>
                </a:moveTo>
                <a:cubicBezTo>
                  <a:pt x="337693" y="120142"/>
                  <a:pt x="337693" y="217551"/>
                  <a:pt x="277622" y="277622"/>
                </a:cubicBezTo>
                <a:cubicBezTo>
                  <a:pt x="217551" y="337693"/>
                  <a:pt x="120142" y="337693"/>
                  <a:pt x="60071" y="277622"/>
                </a:cubicBezTo>
                <a:cubicBezTo>
                  <a:pt x="0" y="217551"/>
                  <a:pt x="0" y="120142"/>
                  <a:pt x="60071" y="60071"/>
                </a:cubicBezTo>
                <a:cubicBezTo>
                  <a:pt x="120142" y="0"/>
                  <a:pt x="217551" y="0"/>
                  <a:pt x="277622" y="60071"/>
                </a:cubicBezTo>
                <a:close/>
              </a:path>
            </a:pathLst>
          </a:custGeom>
          <a:solidFill>
            <a:srgbClr val="FAB50B">
              <a:alpha val="75000"/>
            </a:srgbClr>
          </a:solidFill>
        </p:spPr>
        <p:txBody>
          <a:bodyPr/>
          <a:lstStyle/>
          <a:p>
            <a:endParaRPr lang="nl-NL" sz="1799" dirty="0"/>
          </a:p>
        </p:txBody>
      </p:sp>
      <p:sp>
        <p:nvSpPr>
          <p:cNvPr id="10" name="TextBox 14">
            <a:extLst>
              <a:ext uri="{FF2B5EF4-FFF2-40B4-BE49-F238E27FC236}">
                <a16:creationId xmlns:a16="http://schemas.microsoft.com/office/drawing/2014/main" id="{2EE0F357-DC6F-594B-3C42-EDA4772A64DB}"/>
              </a:ext>
            </a:extLst>
          </p:cNvPr>
          <p:cNvSpPr txBox="1"/>
          <p:nvPr/>
        </p:nvSpPr>
        <p:spPr>
          <a:xfrm>
            <a:off x="6371921" y="6275492"/>
            <a:ext cx="3267427" cy="284822"/>
          </a:xfrm>
          <a:prstGeom prst="rect">
            <a:avLst/>
          </a:prstGeom>
        </p:spPr>
        <p:txBody>
          <a:bodyPr wrap="square" lIns="0" tIns="0" rIns="0" bIns="0" rtlCol="0" anchor="t">
            <a:spAutoFit/>
          </a:bodyPr>
          <a:lstStyle/>
          <a:p>
            <a:pPr>
              <a:lnSpc>
                <a:spcPts val="2398"/>
              </a:lnSpc>
            </a:pPr>
            <a:r>
              <a:rPr lang="en-US" sz="1600" spc="26" dirty="0" err="1">
                <a:solidFill>
                  <a:schemeClr val="tx1">
                    <a:lumMod val="50000"/>
                  </a:schemeClr>
                </a:solidFill>
                <a:latin typeface="GT Pressura" pitchFamily="2" charset="77"/>
                <a:cs typeface="GT Pressura" pitchFamily="2" charset="77"/>
              </a:rPr>
              <a:t>Huidig</a:t>
            </a:r>
            <a:r>
              <a:rPr lang="en-US" sz="1600" spc="26" dirty="0">
                <a:solidFill>
                  <a:schemeClr val="tx1">
                    <a:lumMod val="50000"/>
                  </a:schemeClr>
                </a:solidFill>
                <a:latin typeface="GT Pressura" pitchFamily="2" charset="77"/>
                <a:cs typeface="GT Pressura" pitchFamily="2" charset="77"/>
              </a:rPr>
              <a:t> </a:t>
            </a:r>
            <a:r>
              <a:rPr lang="en-US" sz="1600" spc="26" dirty="0" err="1">
                <a:solidFill>
                  <a:schemeClr val="tx1">
                    <a:lumMod val="50000"/>
                  </a:schemeClr>
                </a:solidFill>
                <a:latin typeface="GT Pressura" pitchFamily="2" charset="77"/>
                <a:cs typeface="GT Pressura" pitchFamily="2" charset="77"/>
              </a:rPr>
              <a:t>trainingsaanbod</a:t>
            </a:r>
            <a:endParaRPr lang="en-US" sz="1600" spc="26" dirty="0">
              <a:solidFill>
                <a:schemeClr val="tx1">
                  <a:lumMod val="50000"/>
                </a:schemeClr>
              </a:solidFill>
              <a:latin typeface="GT Pressura" pitchFamily="2" charset="77"/>
              <a:cs typeface="GT Pressura" pitchFamily="2" charset="77"/>
            </a:endParaRPr>
          </a:p>
        </p:txBody>
      </p:sp>
      <p:sp>
        <p:nvSpPr>
          <p:cNvPr id="11" name="Freeform 10">
            <a:extLst>
              <a:ext uri="{FF2B5EF4-FFF2-40B4-BE49-F238E27FC236}">
                <a16:creationId xmlns:a16="http://schemas.microsoft.com/office/drawing/2014/main" id="{006C02E8-1937-9AD2-3036-B6C5A1CF6AD4}"/>
              </a:ext>
            </a:extLst>
          </p:cNvPr>
          <p:cNvSpPr/>
          <p:nvPr/>
        </p:nvSpPr>
        <p:spPr>
          <a:xfrm>
            <a:off x="6060459" y="6343088"/>
            <a:ext cx="180000" cy="180000"/>
          </a:xfrm>
          <a:custGeom>
            <a:avLst/>
            <a:gdLst/>
            <a:ahLst/>
            <a:cxnLst/>
            <a:rect l="l" t="t" r="r" b="b"/>
            <a:pathLst>
              <a:path w="337693" h="337693">
                <a:moveTo>
                  <a:pt x="277622" y="60071"/>
                </a:moveTo>
                <a:cubicBezTo>
                  <a:pt x="337693" y="120142"/>
                  <a:pt x="337693" y="217551"/>
                  <a:pt x="277622" y="277622"/>
                </a:cubicBezTo>
                <a:cubicBezTo>
                  <a:pt x="217551" y="337693"/>
                  <a:pt x="120142" y="337693"/>
                  <a:pt x="60071" y="277622"/>
                </a:cubicBezTo>
                <a:cubicBezTo>
                  <a:pt x="0" y="217551"/>
                  <a:pt x="0" y="120142"/>
                  <a:pt x="60071" y="60071"/>
                </a:cubicBezTo>
                <a:cubicBezTo>
                  <a:pt x="120142" y="0"/>
                  <a:pt x="217551" y="0"/>
                  <a:pt x="277622" y="60071"/>
                </a:cubicBezTo>
                <a:close/>
              </a:path>
            </a:pathLst>
          </a:custGeom>
          <a:solidFill>
            <a:schemeClr val="accent3"/>
          </a:solidFill>
        </p:spPr>
        <p:txBody>
          <a:bodyPr/>
          <a:lstStyle/>
          <a:p>
            <a:endParaRPr lang="nl-NL" sz="1799" dirty="0"/>
          </a:p>
        </p:txBody>
      </p:sp>
      <p:sp>
        <p:nvSpPr>
          <p:cNvPr id="2" name="Titel 1">
            <a:extLst>
              <a:ext uri="{FF2B5EF4-FFF2-40B4-BE49-F238E27FC236}">
                <a16:creationId xmlns:a16="http://schemas.microsoft.com/office/drawing/2014/main" id="{10402A57-19DE-7B61-4CF8-66901BA0EF01}"/>
              </a:ext>
            </a:extLst>
          </p:cNvPr>
          <p:cNvSpPr>
            <a:spLocks noGrp="1"/>
          </p:cNvSpPr>
          <p:nvPr>
            <p:ph type="title"/>
          </p:nvPr>
        </p:nvSpPr>
        <p:spPr>
          <a:xfrm>
            <a:off x="376518" y="365125"/>
            <a:ext cx="11446136" cy="627949"/>
          </a:xfrm>
        </p:spPr>
        <p:txBody>
          <a:bodyPr>
            <a:normAutofit fontScale="90000"/>
          </a:bodyPr>
          <a:lstStyle/>
          <a:p>
            <a:r>
              <a:rPr lang="nl-NL" dirty="0"/>
              <a:t>Trainingsmatrix</a:t>
            </a:r>
          </a:p>
        </p:txBody>
      </p:sp>
    </p:spTree>
    <p:extLst>
      <p:ext uri="{BB962C8B-B14F-4D97-AF65-F5344CB8AC3E}">
        <p14:creationId xmlns:p14="http://schemas.microsoft.com/office/powerpoint/2010/main" val="185134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2">
            <a:extLst>
              <a:ext uri="{FF2B5EF4-FFF2-40B4-BE49-F238E27FC236}">
                <a16:creationId xmlns:a16="http://schemas.microsoft.com/office/drawing/2014/main" id="{E3F3E27A-40F3-5A78-BBC1-B866BCEDC41B}"/>
              </a:ext>
            </a:extLst>
          </p:cNvPr>
          <p:cNvGraphicFramePr>
            <a:graphicFrameLocks noGrp="1"/>
          </p:cNvGraphicFramePr>
          <p:nvPr>
            <p:extLst>
              <p:ext uri="{D42A27DB-BD31-4B8C-83A1-F6EECF244321}">
                <p14:modId xmlns:p14="http://schemas.microsoft.com/office/powerpoint/2010/main" val="3984327582"/>
              </p:ext>
            </p:extLst>
          </p:nvPr>
        </p:nvGraphicFramePr>
        <p:xfrm>
          <a:off x="2646637" y="1063934"/>
          <a:ext cx="9175476" cy="4730132"/>
        </p:xfrm>
        <a:graphic>
          <a:graphicData uri="http://schemas.openxmlformats.org/drawingml/2006/table">
            <a:tbl>
              <a:tblPr/>
              <a:tblGrid>
                <a:gridCol w="2293869">
                  <a:extLst>
                    <a:ext uri="{9D8B030D-6E8A-4147-A177-3AD203B41FA5}">
                      <a16:colId xmlns:a16="http://schemas.microsoft.com/office/drawing/2014/main" val="20000"/>
                    </a:ext>
                  </a:extLst>
                </a:gridCol>
                <a:gridCol w="2293869">
                  <a:extLst>
                    <a:ext uri="{9D8B030D-6E8A-4147-A177-3AD203B41FA5}">
                      <a16:colId xmlns:a16="http://schemas.microsoft.com/office/drawing/2014/main" val="20001"/>
                    </a:ext>
                  </a:extLst>
                </a:gridCol>
                <a:gridCol w="2293869">
                  <a:extLst>
                    <a:ext uri="{9D8B030D-6E8A-4147-A177-3AD203B41FA5}">
                      <a16:colId xmlns:a16="http://schemas.microsoft.com/office/drawing/2014/main" val="20002"/>
                    </a:ext>
                  </a:extLst>
                </a:gridCol>
                <a:gridCol w="2293869">
                  <a:extLst>
                    <a:ext uri="{9D8B030D-6E8A-4147-A177-3AD203B41FA5}">
                      <a16:colId xmlns:a16="http://schemas.microsoft.com/office/drawing/2014/main" val="20003"/>
                    </a:ext>
                  </a:extLst>
                </a:gridCol>
              </a:tblGrid>
              <a:tr h="860980">
                <a:tc>
                  <a:txBody>
                    <a:bodyPr/>
                    <a:lstStyle/>
                    <a:p>
                      <a:pPr algn="ctr">
                        <a:lnSpc>
                          <a:spcPts val="2209"/>
                        </a:lnSpc>
                        <a:defRPr/>
                      </a:pPr>
                      <a:endParaRPr lang="en-US" sz="700" b="0" dirty="0">
                        <a:latin typeface="GT Pressura" pitchFamily="2" charset="77"/>
                        <a:cs typeface="GT Pressura" pitchFamily="2" charset="77"/>
                      </a:endParaRP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rgbClr val="F5F5F5"/>
                    </a:solidFill>
                  </a:tcPr>
                </a:tc>
                <a:tc>
                  <a:txBody>
                    <a:bodyPr/>
                    <a:lstStyle/>
                    <a:p>
                      <a:pPr algn="ctr">
                        <a:lnSpc>
                          <a:spcPts val="2209"/>
                        </a:lnSpc>
                      </a:pPr>
                      <a:r>
                        <a:rPr lang="en-US" sz="1600" b="1" i="0" dirty="0">
                          <a:solidFill>
                            <a:srgbClr val="F5F5F5"/>
                          </a:solidFill>
                          <a:latin typeface="GT Pressura" pitchFamily="2" charset="77"/>
                          <a:cs typeface="GT Pressura" pitchFamily="2" charset="77"/>
                        </a:rPr>
                        <a:t>Talent </a:t>
                      </a:r>
                      <a:r>
                        <a:rPr lang="en-US" sz="1600" b="1" i="0" dirty="0" err="1">
                          <a:solidFill>
                            <a:srgbClr val="F5F5F5"/>
                          </a:solidFill>
                          <a:latin typeface="GT Pressura" pitchFamily="2" charset="77"/>
                          <a:cs typeface="GT Pressura" pitchFamily="2" charset="77"/>
                        </a:rPr>
                        <a:t>benutten</a:t>
                      </a:r>
                      <a:r>
                        <a:rPr lang="en-US" sz="1600" b="1" i="0" dirty="0">
                          <a:solidFill>
                            <a:srgbClr val="F5F5F5"/>
                          </a:solidFill>
                          <a:latin typeface="GT Pressura" pitchFamily="2" charset="77"/>
                          <a:cs typeface="GT Pressura" pitchFamily="2" charset="77"/>
                        </a:rPr>
                        <a:t> </a:t>
                      </a:r>
                    </a:p>
                    <a:p>
                      <a:pPr algn="ctr">
                        <a:lnSpc>
                          <a:spcPts val="2209"/>
                        </a:lnSpc>
                      </a:pPr>
                      <a:r>
                        <a:rPr lang="en-US" sz="1600" b="1" i="0" dirty="0">
                          <a:solidFill>
                            <a:srgbClr val="F5F5F5"/>
                          </a:solidFill>
                          <a:latin typeface="GT Pressura" pitchFamily="2" charset="77"/>
                          <a:cs typeface="GT Pressura" pitchFamily="2" charset="77"/>
                        </a:rPr>
                        <a:t>(</a:t>
                      </a:r>
                      <a:r>
                        <a:rPr lang="en-US" sz="1600" b="1" i="0" dirty="0" err="1">
                          <a:solidFill>
                            <a:srgbClr val="F5F5F5"/>
                          </a:solidFill>
                          <a:latin typeface="GT Pressura" pitchFamily="2" charset="77"/>
                          <a:cs typeface="GT Pressura" pitchFamily="2" charset="77"/>
                        </a:rPr>
                        <a:t>doen</a:t>
                      </a:r>
                      <a:r>
                        <a:rPr lang="en-US" sz="1600" b="1" i="0" dirty="0">
                          <a:solidFill>
                            <a:srgbClr val="F5F5F5"/>
                          </a:solidFill>
                          <a:latin typeface="GT Pressura" pitchFamily="2" charset="77"/>
                          <a:cs typeface="GT Pressura" pitchFamily="2" charset="77"/>
                        </a:rPr>
                        <a:t> </a:t>
                      </a:r>
                      <a:r>
                        <a:rPr lang="en-US" sz="1600" b="1" i="0" dirty="0" err="1">
                          <a:solidFill>
                            <a:srgbClr val="F5F5F5"/>
                          </a:solidFill>
                          <a:latin typeface="GT Pressura" pitchFamily="2" charset="77"/>
                          <a:cs typeface="GT Pressura" pitchFamily="2" charset="77"/>
                        </a:rPr>
                        <a:t>en</a:t>
                      </a:r>
                      <a:r>
                        <a:rPr lang="en-US" sz="1600" b="1" i="0" dirty="0">
                          <a:solidFill>
                            <a:srgbClr val="F5F5F5"/>
                          </a:solidFill>
                          <a:latin typeface="GT Pressura" pitchFamily="2" charset="77"/>
                          <a:cs typeface="GT Pressura" pitchFamily="2" charset="77"/>
                        </a:rPr>
                        <a:t> </a:t>
                      </a:r>
                      <a:r>
                        <a:rPr lang="en-US" sz="1600" b="1" i="0" dirty="0" err="1">
                          <a:solidFill>
                            <a:srgbClr val="F5F5F5"/>
                          </a:solidFill>
                          <a:latin typeface="GT Pressura" pitchFamily="2" charset="77"/>
                          <a:cs typeface="GT Pressura" pitchFamily="2" charset="77"/>
                        </a:rPr>
                        <a:t>ervaren</a:t>
                      </a:r>
                      <a:r>
                        <a:rPr lang="en-US" sz="1600" b="1" i="0" dirty="0">
                          <a:solidFill>
                            <a:srgbClr val="F5F5F5"/>
                          </a:solidFill>
                          <a:latin typeface="GT Pressura" pitchFamily="2" charset="77"/>
                          <a:cs typeface="GT Pressura" pitchFamily="2" charset="77"/>
                        </a:rPr>
                        <a:t>)</a:t>
                      </a: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tx1"/>
                    </a:solidFill>
                  </a:tcPr>
                </a:tc>
                <a:tc>
                  <a:txBody>
                    <a:bodyPr/>
                    <a:lstStyle/>
                    <a:p>
                      <a:pPr algn="ctr">
                        <a:lnSpc>
                          <a:spcPts val="2209"/>
                        </a:lnSpc>
                        <a:defRPr/>
                      </a:pPr>
                      <a:r>
                        <a:rPr lang="en-US" sz="1600" b="1" i="0" dirty="0" err="1">
                          <a:solidFill>
                            <a:srgbClr val="F5F5F5"/>
                          </a:solidFill>
                          <a:latin typeface="GT Pressura" pitchFamily="2" charset="77"/>
                          <a:cs typeface="GT Pressura" pitchFamily="2" charset="77"/>
                        </a:rPr>
                        <a:t>Talentgericht</a:t>
                      </a:r>
                      <a:r>
                        <a:rPr lang="en-US" sz="1600" b="1" i="0" dirty="0">
                          <a:solidFill>
                            <a:srgbClr val="F5F5F5"/>
                          </a:solidFill>
                          <a:latin typeface="GT Pressura" pitchFamily="2" charset="77"/>
                          <a:cs typeface="GT Pressura" pitchFamily="2" charset="77"/>
                        </a:rPr>
                        <a:t> </a:t>
                      </a:r>
                      <a:r>
                        <a:rPr lang="en-US" sz="1600" b="1" i="0" dirty="0" err="1">
                          <a:solidFill>
                            <a:srgbClr val="F5F5F5"/>
                          </a:solidFill>
                          <a:latin typeface="GT Pressura" pitchFamily="2" charset="77"/>
                          <a:cs typeface="GT Pressura" pitchFamily="2" charset="77"/>
                        </a:rPr>
                        <a:t>werken</a:t>
                      </a:r>
                      <a:endParaRPr lang="en-US" sz="1600" b="1" i="0" dirty="0">
                        <a:solidFill>
                          <a:srgbClr val="F5F5F5"/>
                        </a:solidFill>
                        <a:latin typeface="GT Pressura" pitchFamily="2" charset="77"/>
                        <a:cs typeface="GT Pressura" pitchFamily="2" charset="77"/>
                      </a:endParaRPr>
                    </a:p>
                    <a:p>
                      <a:pPr algn="ctr">
                        <a:lnSpc>
                          <a:spcPts val="2209"/>
                        </a:lnSpc>
                      </a:pPr>
                      <a:r>
                        <a:rPr lang="en-US" sz="1600" b="1" i="0" dirty="0">
                          <a:solidFill>
                            <a:srgbClr val="F5F5F5"/>
                          </a:solidFill>
                          <a:latin typeface="GT Pressura" pitchFamily="2" charset="77"/>
                          <a:cs typeface="GT Pressura" pitchFamily="2" charset="77"/>
                        </a:rPr>
                        <a:t>(</a:t>
                      </a:r>
                      <a:r>
                        <a:rPr lang="en-US" sz="1600" b="1" i="0" dirty="0" err="1">
                          <a:solidFill>
                            <a:srgbClr val="F5F5F5"/>
                          </a:solidFill>
                          <a:latin typeface="GT Pressura" pitchFamily="2" charset="77"/>
                          <a:cs typeface="GT Pressura" pitchFamily="2" charset="77"/>
                        </a:rPr>
                        <a:t>Faciliteren</a:t>
                      </a:r>
                      <a:r>
                        <a:rPr lang="en-US" sz="1600" b="1" i="0" dirty="0">
                          <a:solidFill>
                            <a:srgbClr val="F5F5F5"/>
                          </a:solidFill>
                          <a:latin typeface="GT Pressura" pitchFamily="2" charset="77"/>
                          <a:cs typeface="GT Pressura" pitchFamily="2" charset="77"/>
                        </a:rPr>
                        <a:t>)</a:t>
                      </a: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tx1"/>
                    </a:solidFill>
                  </a:tcPr>
                </a:tc>
                <a:tc>
                  <a:txBody>
                    <a:bodyPr/>
                    <a:lstStyle/>
                    <a:p>
                      <a:pPr algn="ctr">
                        <a:lnSpc>
                          <a:spcPts val="2209"/>
                        </a:lnSpc>
                        <a:defRPr/>
                      </a:pPr>
                      <a:r>
                        <a:rPr lang="en-US" sz="1600" b="1" i="0" dirty="0" err="1">
                          <a:solidFill>
                            <a:srgbClr val="F5F5F5"/>
                          </a:solidFill>
                          <a:latin typeface="GT Pressura" pitchFamily="2" charset="77"/>
                          <a:cs typeface="GT Pressura" pitchFamily="2" charset="77"/>
                        </a:rPr>
                        <a:t>Talentmanagement</a:t>
                      </a:r>
                      <a:endParaRPr lang="en-US" sz="1600" b="1" i="0" dirty="0">
                        <a:solidFill>
                          <a:srgbClr val="F5F5F5"/>
                        </a:solidFill>
                        <a:latin typeface="GT Pressura" pitchFamily="2" charset="77"/>
                        <a:cs typeface="GT Pressura" pitchFamily="2" charset="77"/>
                      </a:endParaRPr>
                    </a:p>
                    <a:p>
                      <a:pPr algn="ctr">
                        <a:lnSpc>
                          <a:spcPts val="2209"/>
                        </a:lnSpc>
                      </a:pPr>
                      <a:r>
                        <a:rPr lang="en-US" sz="1600" b="1" i="0" dirty="0">
                          <a:solidFill>
                            <a:srgbClr val="F5F5F5"/>
                          </a:solidFill>
                          <a:latin typeface="GT Pressura" pitchFamily="2" charset="77"/>
                          <a:cs typeface="GT Pressura" pitchFamily="2" charset="77"/>
                        </a:rPr>
                        <a:t>(Expert)</a:t>
                      </a: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720916">
                <a:tc>
                  <a:txBody>
                    <a:bodyPr/>
                    <a:lstStyle/>
                    <a:p>
                      <a:pPr algn="ctr">
                        <a:lnSpc>
                          <a:spcPts val="2209"/>
                        </a:lnSpc>
                        <a:defRPr/>
                      </a:pPr>
                      <a:r>
                        <a:rPr lang="en-US" sz="1600" b="1" i="0" dirty="0" err="1">
                          <a:solidFill>
                            <a:schemeClr val="bg1"/>
                          </a:solidFill>
                          <a:latin typeface="GT Pressura" pitchFamily="2" charset="77"/>
                          <a:cs typeface="GT Pressura" pitchFamily="2" charset="77"/>
                        </a:rPr>
                        <a:t>Individu</a:t>
                      </a:r>
                      <a:endParaRPr lang="en-US" sz="1600" b="1" i="0" dirty="0">
                        <a:solidFill>
                          <a:schemeClr val="bg1"/>
                        </a:solidFill>
                        <a:latin typeface="GT Pressura" pitchFamily="2" charset="77"/>
                        <a:cs typeface="GT Pressura" pitchFamily="2" charset="77"/>
                      </a:endParaRP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tx1"/>
                    </a:solidFill>
                  </a:tcPr>
                </a:tc>
                <a:tc>
                  <a:txBody>
                    <a:bodyPr/>
                    <a:lstStyle/>
                    <a:p>
                      <a:pPr algn="ctr">
                        <a:lnSpc>
                          <a:spcPts val="2209"/>
                        </a:lnSpc>
                        <a:defRPr/>
                      </a:pPr>
                      <a:r>
                        <a:rPr lang="en-US" sz="1600" b="0" dirty="0" err="1">
                          <a:solidFill>
                            <a:schemeClr val="bg1"/>
                          </a:solidFill>
                          <a:latin typeface="GT Pressura" pitchFamily="2" charset="77"/>
                          <a:cs typeface="GT Pressura" pitchFamily="2" charset="77"/>
                        </a:rPr>
                        <a:t>Werkvormen</a:t>
                      </a:r>
                      <a:r>
                        <a:rPr lang="en-US" sz="1600" b="0" dirty="0">
                          <a:solidFill>
                            <a:schemeClr val="bg1"/>
                          </a:solidFill>
                          <a:latin typeface="GT Pressura" pitchFamily="2" charset="77"/>
                          <a:cs typeface="GT Pressura" pitchFamily="2" charset="77"/>
                        </a:rPr>
                        <a:t>/in-app</a:t>
                      </a: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accent4"/>
                    </a:solidFill>
                  </a:tcPr>
                </a:tc>
                <a:tc>
                  <a:txBody>
                    <a:bodyPr/>
                    <a:lstStyle/>
                    <a:p>
                      <a:pPr algn="ctr">
                        <a:lnSpc>
                          <a:spcPts val="2209"/>
                        </a:lnSpc>
                        <a:defRPr/>
                      </a:pPr>
                      <a:endParaRPr lang="en-US" sz="1600" b="0" dirty="0">
                        <a:solidFill>
                          <a:schemeClr val="bg1"/>
                        </a:solidFill>
                        <a:latin typeface="GT Pressura" pitchFamily="2" charset="77"/>
                        <a:cs typeface="GT Pressura" pitchFamily="2" charset="77"/>
                      </a:endParaRP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bg1">
                        <a:lumMod val="95000"/>
                      </a:schemeClr>
                    </a:solidFill>
                  </a:tcPr>
                </a:tc>
                <a:tc>
                  <a:txBody>
                    <a:bodyPr/>
                    <a:lstStyle/>
                    <a:p>
                      <a:pPr algn="ctr">
                        <a:lnSpc>
                          <a:spcPts val="2209"/>
                        </a:lnSpc>
                        <a:defRPr/>
                      </a:pPr>
                      <a:r>
                        <a:rPr lang="en-US" sz="1600" b="0" dirty="0">
                          <a:solidFill>
                            <a:schemeClr val="bg1"/>
                          </a:solidFill>
                          <a:latin typeface="GT Pressura" pitchFamily="2" charset="77"/>
                          <a:cs typeface="GT Pressura" pitchFamily="2" charset="77"/>
                        </a:rPr>
                        <a:t>TMA professional</a:t>
                      </a: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565296">
                <a:tc rowSpan="2">
                  <a:txBody>
                    <a:bodyPr/>
                    <a:lstStyle/>
                    <a:p>
                      <a:pPr algn="ctr">
                        <a:lnSpc>
                          <a:spcPts val="2209"/>
                        </a:lnSpc>
                        <a:defRPr/>
                      </a:pPr>
                      <a:r>
                        <a:rPr lang="en-US" sz="1600" b="1" i="0" dirty="0">
                          <a:solidFill>
                            <a:schemeClr val="bg1"/>
                          </a:solidFill>
                          <a:latin typeface="GT Pressura" pitchFamily="2" charset="77"/>
                          <a:cs typeface="GT Pressura" pitchFamily="2" charset="77"/>
                        </a:rPr>
                        <a:t>Team</a:t>
                      </a:r>
                    </a:p>
                  </a:txBody>
                  <a:tcPr marL="193572" marR="193572" marT="193572" marB="193572"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tx1"/>
                    </a:solidFill>
                  </a:tcPr>
                </a:tc>
                <a:tc rowSpan="2">
                  <a:txBody>
                    <a:bodyPr/>
                    <a:lstStyle/>
                    <a:p>
                      <a:pPr algn="ctr">
                        <a:lnSpc>
                          <a:spcPts val="2209"/>
                        </a:lnSpc>
                        <a:defRPr/>
                      </a:pPr>
                      <a:r>
                        <a:rPr lang="en-US" sz="1600" b="0" dirty="0" err="1">
                          <a:solidFill>
                            <a:schemeClr val="bg1"/>
                          </a:solidFill>
                          <a:latin typeface="GT Pressura" pitchFamily="2" charset="77"/>
                          <a:cs typeface="GT Pressura" pitchFamily="2" charset="77"/>
                        </a:rPr>
                        <a:t>Werkvormen</a:t>
                      </a:r>
                      <a:r>
                        <a:rPr lang="en-US" sz="1600" b="0" dirty="0">
                          <a:solidFill>
                            <a:schemeClr val="bg1"/>
                          </a:solidFill>
                          <a:latin typeface="GT Pressura" pitchFamily="2" charset="77"/>
                          <a:cs typeface="GT Pressura" pitchFamily="2" charset="77"/>
                        </a:rPr>
                        <a:t>/in-app</a:t>
                      </a:r>
                    </a:p>
                  </a:txBody>
                  <a:tcPr marL="193572" marR="193572" marT="193572" marB="193572"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accent4"/>
                    </a:solidFill>
                  </a:tcPr>
                </a:tc>
                <a:tc>
                  <a:txBody>
                    <a:bodyPr/>
                    <a:lstStyle/>
                    <a:p>
                      <a:pPr algn="ctr">
                        <a:lnSpc>
                          <a:spcPts val="2209"/>
                        </a:lnSpc>
                        <a:defRPr/>
                      </a:pPr>
                      <a:r>
                        <a:rPr lang="en-US" sz="1600" b="0" dirty="0" err="1">
                          <a:solidFill>
                            <a:schemeClr val="bg1"/>
                          </a:solidFill>
                          <a:latin typeface="GT Pressura" pitchFamily="2" charset="77"/>
                          <a:cs typeface="GT Pressura" pitchFamily="2" charset="77"/>
                        </a:rPr>
                        <a:t>Teamfacilitator</a:t>
                      </a:r>
                      <a:endParaRPr lang="en-US" sz="1600" b="0" dirty="0">
                        <a:solidFill>
                          <a:schemeClr val="bg1"/>
                        </a:solidFill>
                        <a:latin typeface="GT Pressura" pitchFamily="2" charset="77"/>
                        <a:cs typeface="GT Pressura" pitchFamily="2" charset="77"/>
                      </a:endParaRP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bg1">
                        <a:lumMod val="75000"/>
                      </a:schemeClr>
                    </a:solidFill>
                  </a:tcPr>
                </a:tc>
                <a:tc rowSpan="2">
                  <a:txBody>
                    <a:bodyPr/>
                    <a:lstStyle/>
                    <a:p>
                      <a:pPr algn="ctr">
                        <a:lnSpc>
                          <a:spcPts val="2209"/>
                        </a:lnSpc>
                        <a:defRPr/>
                      </a:pPr>
                      <a:r>
                        <a:rPr lang="en-US" sz="1600" b="0" dirty="0">
                          <a:solidFill>
                            <a:schemeClr val="bg1"/>
                          </a:solidFill>
                          <a:latin typeface="GT Pressura" pitchFamily="2" charset="77"/>
                          <a:cs typeface="GT Pressura" pitchFamily="2" charset="77"/>
                        </a:rPr>
                        <a:t>TMA team professional</a:t>
                      </a:r>
                    </a:p>
                  </a:txBody>
                  <a:tcPr marL="193572" marR="193572" marT="193572" marB="193572"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2"/>
                  </a:ext>
                </a:extLst>
              </a:tr>
              <a:tr h="860980">
                <a:tc vMerge="1">
                  <a:txBody>
                    <a:bodyPr/>
                    <a:lstStyle/>
                    <a:p>
                      <a:pPr algn="ctr">
                        <a:lnSpc>
                          <a:spcPts val="2209"/>
                        </a:lnSpc>
                        <a:defRPr/>
                      </a:pPr>
                      <a:r>
                        <a:rPr lang="en-US" sz="1578">
                          <a:solidFill>
                            <a:srgbClr val="404040"/>
                          </a:solidFill>
                          <a:latin typeface="DM Sans Bold"/>
                        </a:rPr>
                        <a:t>Team</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vMerge="1">
                  <a:txBody>
                    <a:bodyPr/>
                    <a:lstStyle/>
                    <a:p>
                      <a:pPr algn="ctr">
                        <a:lnSpc>
                          <a:spcPts val="2209"/>
                        </a:lnSpc>
                        <a:defRPr/>
                      </a:pPr>
                      <a:r>
                        <a:rPr lang="en-US" sz="1578">
                          <a:solidFill>
                            <a:srgbClr val="404040"/>
                          </a:solidFill>
                          <a:latin typeface="DM Sans Bold"/>
                        </a:rPr>
                        <a:t>werkvormen/in-app</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5C9"/>
                    </a:solidFill>
                  </a:tcPr>
                </a:tc>
                <a:tc>
                  <a:txBody>
                    <a:bodyPr/>
                    <a:lstStyle/>
                    <a:p>
                      <a:pPr algn="ctr">
                        <a:lnSpc>
                          <a:spcPts val="2209"/>
                        </a:lnSpc>
                        <a:defRPr/>
                      </a:pPr>
                      <a:r>
                        <a:rPr lang="en-US" sz="1600" b="0" dirty="0" err="1">
                          <a:solidFill>
                            <a:schemeClr val="bg1"/>
                          </a:solidFill>
                          <a:latin typeface="GT Pressura" pitchFamily="2" charset="77"/>
                          <a:cs typeface="GT Pressura" pitchFamily="2" charset="77"/>
                        </a:rPr>
                        <a:t>Leidinggeven</a:t>
                      </a:r>
                      <a:r>
                        <a:rPr lang="en-US" sz="1600" b="0" dirty="0">
                          <a:solidFill>
                            <a:schemeClr val="bg1"/>
                          </a:solidFill>
                          <a:latin typeface="GT Pressura" pitchFamily="2" charset="77"/>
                          <a:cs typeface="GT Pressura" pitchFamily="2" charset="77"/>
                        </a:rPr>
                        <a:t> </a:t>
                      </a:r>
                      <a:r>
                        <a:rPr lang="en-US" sz="1600" b="0" dirty="0" err="1">
                          <a:solidFill>
                            <a:schemeClr val="bg1"/>
                          </a:solidFill>
                          <a:latin typeface="GT Pressura" pitchFamily="2" charset="77"/>
                          <a:cs typeface="GT Pressura" pitchFamily="2" charset="77"/>
                        </a:rPr>
                        <a:t>aan</a:t>
                      </a:r>
                      <a:r>
                        <a:rPr lang="en-US" sz="1600" b="0" dirty="0">
                          <a:solidFill>
                            <a:schemeClr val="bg1"/>
                          </a:solidFill>
                          <a:latin typeface="GT Pressura" pitchFamily="2" charset="77"/>
                          <a:cs typeface="GT Pressura" pitchFamily="2" charset="77"/>
                        </a:rPr>
                        <a:t> talent!</a:t>
                      </a: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bg1">
                        <a:lumMod val="75000"/>
                      </a:schemeClr>
                    </a:solidFill>
                  </a:tcPr>
                </a:tc>
                <a:tc vMerge="1">
                  <a:txBody>
                    <a:bodyPr/>
                    <a:lstStyle/>
                    <a:p>
                      <a:pPr algn="ctr">
                        <a:lnSpc>
                          <a:spcPts val="2209"/>
                        </a:lnSpc>
                        <a:defRPr/>
                      </a:pPr>
                      <a:r>
                        <a:rPr lang="en-US" sz="1578">
                          <a:solidFill>
                            <a:srgbClr val="404040"/>
                          </a:solidFill>
                          <a:latin typeface="DM Sans Bold"/>
                        </a:rPr>
                        <a:t>TMA Team Professional Certificeringstraining</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CFAC"/>
                    </a:solidFill>
                  </a:tcPr>
                </a:tc>
                <a:extLst>
                  <a:ext uri="{0D108BD9-81ED-4DB2-BD59-A6C34878D82A}">
                    <a16:rowId xmlns:a16="http://schemas.microsoft.com/office/drawing/2014/main" val="10003"/>
                  </a:ext>
                </a:extLst>
              </a:tr>
              <a:tr h="1156664">
                <a:tc rowSpan="2">
                  <a:txBody>
                    <a:bodyPr/>
                    <a:lstStyle/>
                    <a:p>
                      <a:pPr algn="ctr">
                        <a:lnSpc>
                          <a:spcPts val="2209"/>
                        </a:lnSpc>
                        <a:defRPr/>
                      </a:pPr>
                      <a:r>
                        <a:rPr lang="en-US" sz="1600" b="1" i="0" dirty="0" err="1">
                          <a:solidFill>
                            <a:schemeClr val="bg1"/>
                          </a:solidFill>
                          <a:latin typeface="GT Pressura" pitchFamily="2" charset="77"/>
                          <a:cs typeface="GT Pressura" pitchFamily="2" charset="77"/>
                        </a:rPr>
                        <a:t>Organisatie</a:t>
                      </a:r>
                      <a:endParaRPr lang="en-US" sz="1600" b="1" i="0" dirty="0">
                        <a:solidFill>
                          <a:schemeClr val="bg1"/>
                        </a:solidFill>
                        <a:latin typeface="GT Pressura" pitchFamily="2" charset="77"/>
                        <a:cs typeface="GT Pressura" pitchFamily="2" charset="77"/>
                      </a:endParaRP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tx1"/>
                    </a:solidFill>
                  </a:tcPr>
                </a:tc>
                <a:tc rowSpan="2">
                  <a:txBody>
                    <a:bodyPr/>
                    <a:lstStyle/>
                    <a:p>
                      <a:pPr algn="ctr">
                        <a:lnSpc>
                          <a:spcPts val="2209"/>
                        </a:lnSpc>
                        <a:defRPr/>
                      </a:pPr>
                      <a:endParaRPr lang="en-US" sz="1600" b="0" dirty="0">
                        <a:solidFill>
                          <a:srgbClr val="9D9D9C"/>
                        </a:solidFill>
                        <a:latin typeface="GT Pressura" pitchFamily="2" charset="77"/>
                        <a:cs typeface="GT Pressura" pitchFamily="2" charset="77"/>
                      </a:endParaRP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bg1">
                        <a:lumMod val="95000"/>
                      </a:schemeClr>
                    </a:solidFill>
                  </a:tcPr>
                </a:tc>
                <a:tc rowSpan="2">
                  <a:txBody>
                    <a:bodyPr/>
                    <a:lstStyle/>
                    <a:p>
                      <a:pPr algn="ctr">
                        <a:lnSpc>
                          <a:spcPts val="2209"/>
                        </a:lnSpc>
                        <a:defRPr/>
                      </a:pPr>
                      <a:endParaRPr lang="en-US" sz="1600" b="0" dirty="0">
                        <a:solidFill>
                          <a:srgbClr val="9D9D9C"/>
                        </a:solidFill>
                        <a:latin typeface="GT Pressura" pitchFamily="2" charset="77"/>
                        <a:cs typeface="GT Pressura" pitchFamily="2" charset="77"/>
                      </a:endParaRP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bg1">
                        <a:lumMod val="95000"/>
                      </a:schemeClr>
                    </a:solidFill>
                  </a:tcPr>
                </a:tc>
                <a:tc>
                  <a:txBody>
                    <a:bodyPr/>
                    <a:lstStyle/>
                    <a:p>
                      <a:pPr marL="0" marR="0" lvl="0" indent="0" algn="ctr" defTabSz="1507023" rtl="0" eaLnBrk="1" fontAlgn="auto" latinLnBrk="0" hangingPunct="1">
                        <a:lnSpc>
                          <a:spcPts val="2209"/>
                        </a:lnSpc>
                        <a:spcBef>
                          <a:spcPts val="0"/>
                        </a:spcBef>
                        <a:spcAft>
                          <a:spcPts val="0"/>
                        </a:spcAft>
                        <a:buClrTx/>
                        <a:buSzTx/>
                        <a:buFontTx/>
                        <a:buNone/>
                        <a:tabLst/>
                        <a:defRPr/>
                      </a:pPr>
                      <a:r>
                        <a:rPr lang="en-US" sz="1600" b="0" dirty="0">
                          <a:solidFill>
                            <a:schemeClr val="bg1"/>
                          </a:solidFill>
                          <a:latin typeface="GT Pressura" pitchFamily="2" charset="77"/>
                          <a:cs typeface="GT Pressura" pitchFamily="2" charset="77"/>
                        </a:rPr>
                        <a:t>TMA talent management professional</a:t>
                      </a: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r h="565296">
                <a:tc vMerge="1">
                  <a:txBody>
                    <a:bodyPr/>
                    <a:lstStyle/>
                    <a:p>
                      <a:endParaRPr lang="nl-NL"/>
                    </a:p>
                  </a:txBody>
                  <a:tcPr/>
                </a:tc>
                <a:tc vMerge="1">
                  <a:txBody>
                    <a:bodyPr/>
                    <a:lstStyle/>
                    <a:p>
                      <a:endParaRPr lang="nl-NL"/>
                    </a:p>
                  </a:txBody>
                  <a:tcPr/>
                </a:tc>
                <a:tc vMerge="1">
                  <a:txBody>
                    <a:bodyPr/>
                    <a:lstStyle/>
                    <a:p>
                      <a:endParaRPr lang="nl-NL"/>
                    </a:p>
                  </a:txBody>
                  <a:tcPr/>
                </a:tc>
                <a:tc>
                  <a:txBody>
                    <a:bodyPr/>
                    <a:lstStyle/>
                    <a:p>
                      <a:pPr marL="0" marR="0" lvl="0" indent="0" algn="ctr" defTabSz="1507023" rtl="0" eaLnBrk="1" fontAlgn="auto" latinLnBrk="0" hangingPunct="1">
                        <a:lnSpc>
                          <a:spcPts val="2209"/>
                        </a:lnSpc>
                        <a:spcBef>
                          <a:spcPts val="0"/>
                        </a:spcBef>
                        <a:spcAft>
                          <a:spcPts val="0"/>
                        </a:spcAft>
                        <a:buClrTx/>
                        <a:buSzTx/>
                        <a:buFontTx/>
                        <a:buNone/>
                        <a:tabLst/>
                        <a:defRPr/>
                      </a:pPr>
                      <a:r>
                        <a:rPr lang="en-US" sz="1600" b="0" dirty="0" err="1">
                          <a:solidFill>
                            <a:schemeClr val="bg1"/>
                          </a:solidFill>
                          <a:latin typeface="GT Pressura" pitchFamily="2" charset="77"/>
                          <a:cs typeface="GT Pressura" pitchFamily="2" charset="77"/>
                        </a:rPr>
                        <a:t>Gevalideerde</a:t>
                      </a:r>
                      <a:r>
                        <a:rPr lang="en-US" sz="1600" b="0" dirty="0">
                          <a:solidFill>
                            <a:schemeClr val="bg1"/>
                          </a:solidFill>
                          <a:latin typeface="GT Pressura" pitchFamily="2" charset="77"/>
                          <a:cs typeface="GT Pressura" pitchFamily="2" charset="77"/>
                        </a:rPr>
                        <a:t> </a:t>
                      </a:r>
                      <a:r>
                        <a:rPr lang="en-US" sz="1600" b="0" dirty="0" err="1">
                          <a:solidFill>
                            <a:schemeClr val="bg1"/>
                          </a:solidFill>
                          <a:latin typeface="GT Pressura" pitchFamily="2" charset="77"/>
                          <a:cs typeface="GT Pressura" pitchFamily="2" charset="77"/>
                        </a:rPr>
                        <a:t>profielen</a:t>
                      </a:r>
                      <a:endParaRPr lang="en-US" sz="1600" b="0" dirty="0">
                        <a:solidFill>
                          <a:schemeClr val="bg1"/>
                        </a:solidFill>
                        <a:latin typeface="GT Pressura" pitchFamily="2" charset="77"/>
                        <a:cs typeface="GT Pressura" pitchFamily="2" charset="77"/>
                      </a:endParaRP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058274450"/>
                  </a:ext>
                </a:extLst>
              </a:tr>
            </a:tbl>
          </a:graphicData>
        </a:graphic>
      </p:graphicFrame>
      <p:sp>
        <p:nvSpPr>
          <p:cNvPr id="2" name="Titel 1">
            <a:extLst>
              <a:ext uri="{FF2B5EF4-FFF2-40B4-BE49-F238E27FC236}">
                <a16:creationId xmlns:a16="http://schemas.microsoft.com/office/drawing/2014/main" id="{10402A57-19DE-7B61-4CF8-66901BA0EF01}"/>
              </a:ext>
            </a:extLst>
          </p:cNvPr>
          <p:cNvSpPr>
            <a:spLocks noGrp="1"/>
          </p:cNvSpPr>
          <p:nvPr>
            <p:ph type="title"/>
          </p:nvPr>
        </p:nvSpPr>
        <p:spPr>
          <a:xfrm>
            <a:off x="376518" y="365125"/>
            <a:ext cx="11446136" cy="627949"/>
          </a:xfrm>
        </p:spPr>
        <p:txBody>
          <a:bodyPr>
            <a:normAutofit fontScale="90000"/>
          </a:bodyPr>
          <a:lstStyle/>
          <a:p>
            <a:r>
              <a:rPr lang="nl-NL" dirty="0"/>
              <a:t>De bollen en de matrix</a:t>
            </a:r>
          </a:p>
        </p:txBody>
      </p:sp>
      <p:sp>
        <p:nvSpPr>
          <p:cNvPr id="5" name="Ovaal 4">
            <a:extLst>
              <a:ext uri="{FF2B5EF4-FFF2-40B4-BE49-F238E27FC236}">
                <a16:creationId xmlns:a16="http://schemas.microsoft.com/office/drawing/2014/main" id="{A4A23DD2-BC77-933E-7EA9-8F090376CDA3}"/>
              </a:ext>
            </a:extLst>
          </p:cNvPr>
          <p:cNvSpPr/>
          <p:nvPr/>
        </p:nvSpPr>
        <p:spPr>
          <a:xfrm>
            <a:off x="376238" y="1136279"/>
            <a:ext cx="2046328" cy="2046328"/>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nl-NL" dirty="0">
                <a:latin typeface="GT Pressura" pitchFamily="2" charset="77"/>
                <a:cs typeface="GT Pressura" pitchFamily="2" charset="77"/>
              </a:rPr>
              <a:t>Persoonlijke ontwikkeling</a:t>
            </a:r>
          </a:p>
        </p:txBody>
      </p:sp>
    </p:spTree>
    <p:extLst>
      <p:ext uri="{BB962C8B-B14F-4D97-AF65-F5344CB8AC3E}">
        <p14:creationId xmlns:p14="http://schemas.microsoft.com/office/powerpoint/2010/main" val="137735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
          <a:extLst>
            <a:ext uri="{FF2B5EF4-FFF2-40B4-BE49-F238E27FC236}">
              <a16:creationId xmlns:a16="http://schemas.microsoft.com/office/drawing/2014/main" id="{C7BA464D-735A-3092-086D-B719CCB35C3E}"/>
            </a:ext>
          </a:extLst>
        </p:cNvPr>
        <p:cNvGrpSpPr/>
        <p:nvPr/>
      </p:nvGrpSpPr>
      <p:grpSpPr>
        <a:xfrm>
          <a:off x="0" y="0"/>
          <a:ext cx="0" cy="0"/>
          <a:chOff x="0" y="0"/>
          <a:chExt cx="0" cy="0"/>
        </a:xfrm>
      </p:grpSpPr>
      <p:pic>
        <p:nvPicPr>
          <p:cNvPr id="3" name="Groepeer" descr="Groepeer">
            <a:extLst>
              <a:ext uri="{FF2B5EF4-FFF2-40B4-BE49-F238E27FC236}">
                <a16:creationId xmlns:a16="http://schemas.microsoft.com/office/drawing/2014/main" id="{F5D5C650-F7D6-EE4A-561B-6D1C7547B6D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243417" y="1713508"/>
            <a:ext cx="7391227" cy="3918142"/>
          </a:xfrm>
          <a:prstGeom prst="rect">
            <a:avLst/>
          </a:prstGeom>
          <a:ln w="12700">
            <a:miter lim="400000"/>
          </a:ln>
        </p:spPr>
      </p:pic>
      <p:pic>
        <p:nvPicPr>
          <p:cNvPr id="4" name="Afbeelding 3" descr="Afbeelding met Website&#10;&#10;Automatisch gegenereerde beschrijving">
            <a:extLst>
              <a:ext uri="{FF2B5EF4-FFF2-40B4-BE49-F238E27FC236}">
                <a16:creationId xmlns:a16="http://schemas.microsoft.com/office/drawing/2014/main" id="{80A30727-D9A7-C847-A23C-BC407F0DBC0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17901" y="1713508"/>
            <a:ext cx="1810516" cy="3918142"/>
          </a:xfrm>
          <a:prstGeom prst="rect">
            <a:avLst/>
          </a:prstGeom>
        </p:spPr>
      </p:pic>
      <p:sp>
        <p:nvSpPr>
          <p:cNvPr id="5" name="Titel 4">
            <a:extLst>
              <a:ext uri="{FF2B5EF4-FFF2-40B4-BE49-F238E27FC236}">
                <a16:creationId xmlns:a16="http://schemas.microsoft.com/office/drawing/2014/main" id="{3A57941D-85B4-3B67-0AA7-57829A1E7A99}"/>
              </a:ext>
            </a:extLst>
          </p:cNvPr>
          <p:cNvSpPr>
            <a:spLocks noGrp="1"/>
          </p:cNvSpPr>
          <p:nvPr>
            <p:ph type="title"/>
          </p:nvPr>
        </p:nvSpPr>
        <p:spPr>
          <a:xfrm>
            <a:off x="376238" y="365125"/>
            <a:ext cx="9385279" cy="628650"/>
          </a:xfrm>
        </p:spPr>
        <p:txBody>
          <a:bodyPr>
            <a:normAutofit fontScale="90000"/>
          </a:bodyPr>
          <a:lstStyle/>
          <a:p>
            <a:r>
              <a:rPr lang="nl-NL" dirty="0"/>
              <a:t>Module talent ontwikkeling, werkvormen in-app</a:t>
            </a:r>
          </a:p>
        </p:txBody>
      </p:sp>
    </p:spTree>
    <p:extLst>
      <p:ext uri="{BB962C8B-B14F-4D97-AF65-F5344CB8AC3E}">
        <p14:creationId xmlns:p14="http://schemas.microsoft.com/office/powerpoint/2010/main" val="2046156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2">
            <a:extLst>
              <a:ext uri="{FF2B5EF4-FFF2-40B4-BE49-F238E27FC236}">
                <a16:creationId xmlns:a16="http://schemas.microsoft.com/office/drawing/2014/main" id="{E3F3E27A-40F3-5A78-BBC1-B866BCEDC41B}"/>
              </a:ext>
            </a:extLst>
          </p:cNvPr>
          <p:cNvGraphicFramePr>
            <a:graphicFrameLocks noGrp="1"/>
          </p:cNvGraphicFramePr>
          <p:nvPr>
            <p:extLst>
              <p:ext uri="{D42A27DB-BD31-4B8C-83A1-F6EECF244321}">
                <p14:modId xmlns:p14="http://schemas.microsoft.com/office/powerpoint/2010/main" val="2309470060"/>
              </p:ext>
            </p:extLst>
          </p:nvPr>
        </p:nvGraphicFramePr>
        <p:xfrm>
          <a:off x="2646637" y="1063934"/>
          <a:ext cx="9175476" cy="4730132"/>
        </p:xfrm>
        <a:graphic>
          <a:graphicData uri="http://schemas.openxmlformats.org/drawingml/2006/table">
            <a:tbl>
              <a:tblPr/>
              <a:tblGrid>
                <a:gridCol w="2293869">
                  <a:extLst>
                    <a:ext uri="{9D8B030D-6E8A-4147-A177-3AD203B41FA5}">
                      <a16:colId xmlns:a16="http://schemas.microsoft.com/office/drawing/2014/main" val="20000"/>
                    </a:ext>
                  </a:extLst>
                </a:gridCol>
                <a:gridCol w="2293869">
                  <a:extLst>
                    <a:ext uri="{9D8B030D-6E8A-4147-A177-3AD203B41FA5}">
                      <a16:colId xmlns:a16="http://schemas.microsoft.com/office/drawing/2014/main" val="20001"/>
                    </a:ext>
                  </a:extLst>
                </a:gridCol>
                <a:gridCol w="2293869">
                  <a:extLst>
                    <a:ext uri="{9D8B030D-6E8A-4147-A177-3AD203B41FA5}">
                      <a16:colId xmlns:a16="http://schemas.microsoft.com/office/drawing/2014/main" val="20002"/>
                    </a:ext>
                  </a:extLst>
                </a:gridCol>
                <a:gridCol w="2293869">
                  <a:extLst>
                    <a:ext uri="{9D8B030D-6E8A-4147-A177-3AD203B41FA5}">
                      <a16:colId xmlns:a16="http://schemas.microsoft.com/office/drawing/2014/main" val="20003"/>
                    </a:ext>
                  </a:extLst>
                </a:gridCol>
              </a:tblGrid>
              <a:tr h="860980">
                <a:tc>
                  <a:txBody>
                    <a:bodyPr/>
                    <a:lstStyle/>
                    <a:p>
                      <a:pPr algn="ctr">
                        <a:lnSpc>
                          <a:spcPts val="2209"/>
                        </a:lnSpc>
                        <a:defRPr/>
                      </a:pPr>
                      <a:endParaRPr lang="en-US" sz="700" b="0" dirty="0">
                        <a:latin typeface="GT Pressura" pitchFamily="2" charset="77"/>
                        <a:cs typeface="GT Pressura" pitchFamily="2" charset="77"/>
                      </a:endParaRP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rgbClr val="F5F5F5"/>
                    </a:solidFill>
                  </a:tcPr>
                </a:tc>
                <a:tc>
                  <a:txBody>
                    <a:bodyPr/>
                    <a:lstStyle/>
                    <a:p>
                      <a:pPr algn="ctr">
                        <a:lnSpc>
                          <a:spcPts val="2209"/>
                        </a:lnSpc>
                      </a:pPr>
                      <a:r>
                        <a:rPr lang="en-US" sz="1600" b="1" i="0" dirty="0">
                          <a:solidFill>
                            <a:srgbClr val="F5F5F5"/>
                          </a:solidFill>
                          <a:latin typeface="GT Pressura" pitchFamily="2" charset="77"/>
                          <a:cs typeface="GT Pressura" pitchFamily="2" charset="77"/>
                        </a:rPr>
                        <a:t>Talent </a:t>
                      </a:r>
                      <a:r>
                        <a:rPr lang="en-US" sz="1600" b="1" i="0" dirty="0" err="1">
                          <a:solidFill>
                            <a:srgbClr val="F5F5F5"/>
                          </a:solidFill>
                          <a:latin typeface="GT Pressura" pitchFamily="2" charset="77"/>
                          <a:cs typeface="GT Pressura" pitchFamily="2" charset="77"/>
                        </a:rPr>
                        <a:t>benutten</a:t>
                      </a:r>
                      <a:r>
                        <a:rPr lang="en-US" sz="1600" b="1" i="0" dirty="0">
                          <a:solidFill>
                            <a:srgbClr val="F5F5F5"/>
                          </a:solidFill>
                          <a:latin typeface="GT Pressura" pitchFamily="2" charset="77"/>
                          <a:cs typeface="GT Pressura" pitchFamily="2" charset="77"/>
                        </a:rPr>
                        <a:t> </a:t>
                      </a:r>
                    </a:p>
                    <a:p>
                      <a:pPr algn="ctr">
                        <a:lnSpc>
                          <a:spcPts val="2209"/>
                        </a:lnSpc>
                      </a:pPr>
                      <a:r>
                        <a:rPr lang="en-US" sz="1600" b="1" i="0" dirty="0">
                          <a:solidFill>
                            <a:srgbClr val="F5F5F5"/>
                          </a:solidFill>
                          <a:latin typeface="GT Pressura" pitchFamily="2" charset="77"/>
                          <a:cs typeface="GT Pressura" pitchFamily="2" charset="77"/>
                        </a:rPr>
                        <a:t>(</a:t>
                      </a:r>
                      <a:r>
                        <a:rPr lang="en-US" sz="1600" b="1" i="0" dirty="0" err="1">
                          <a:solidFill>
                            <a:srgbClr val="F5F5F5"/>
                          </a:solidFill>
                          <a:latin typeface="GT Pressura" pitchFamily="2" charset="77"/>
                          <a:cs typeface="GT Pressura" pitchFamily="2" charset="77"/>
                        </a:rPr>
                        <a:t>doen</a:t>
                      </a:r>
                      <a:r>
                        <a:rPr lang="en-US" sz="1600" b="1" i="0" dirty="0">
                          <a:solidFill>
                            <a:srgbClr val="F5F5F5"/>
                          </a:solidFill>
                          <a:latin typeface="GT Pressura" pitchFamily="2" charset="77"/>
                          <a:cs typeface="GT Pressura" pitchFamily="2" charset="77"/>
                        </a:rPr>
                        <a:t> </a:t>
                      </a:r>
                      <a:r>
                        <a:rPr lang="en-US" sz="1600" b="1" i="0" dirty="0" err="1">
                          <a:solidFill>
                            <a:srgbClr val="F5F5F5"/>
                          </a:solidFill>
                          <a:latin typeface="GT Pressura" pitchFamily="2" charset="77"/>
                          <a:cs typeface="GT Pressura" pitchFamily="2" charset="77"/>
                        </a:rPr>
                        <a:t>en</a:t>
                      </a:r>
                      <a:r>
                        <a:rPr lang="en-US" sz="1600" b="1" i="0" dirty="0">
                          <a:solidFill>
                            <a:srgbClr val="F5F5F5"/>
                          </a:solidFill>
                          <a:latin typeface="GT Pressura" pitchFamily="2" charset="77"/>
                          <a:cs typeface="GT Pressura" pitchFamily="2" charset="77"/>
                        </a:rPr>
                        <a:t> </a:t>
                      </a:r>
                      <a:r>
                        <a:rPr lang="en-US" sz="1600" b="1" i="0" dirty="0" err="1">
                          <a:solidFill>
                            <a:srgbClr val="F5F5F5"/>
                          </a:solidFill>
                          <a:latin typeface="GT Pressura" pitchFamily="2" charset="77"/>
                          <a:cs typeface="GT Pressura" pitchFamily="2" charset="77"/>
                        </a:rPr>
                        <a:t>ervaren</a:t>
                      </a:r>
                      <a:r>
                        <a:rPr lang="en-US" sz="1600" b="1" i="0" dirty="0">
                          <a:solidFill>
                            <a:srgbClr val="F5F5F5"/>
                          </a:solidFill>
                          <a:latin typeface="GT Pressura" pitchFamily="2" charset="77"/>
                          <a:cs typeface="GT Pressura" pitchFamily="2" charset="77"/>
                        </a:rPr>
                        <a:t>)</a:t>
                      </a: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tx1"/>
                    </a:solidFill>
                  </a:tcPr>
                </a:tc>
                <a:tc>
                  <a:txBody>
                    <a:bodyPr/>
                    <a:lstStyle/>
                    <a:p>
                      <a:pPr algn="ctr">
                        <a:lnSpc>
                          <a:spcPts val="2209"/>
                        </a:lnSpc>
                        <a:defRPr/>
                      </a:pPr>
                      <a:r>
                        <a:rPr lang="en-US" sz="1600" b="1" i="0" dirty="0" err="1">
                          <a:solidFill>
                            <a:srgbClr val="F5F5F5"/>
                          </a:solidFill>
                          <a:latin typeface="GT Pressura" pitchFamily="2" charset="77"/>
                          <a:cs typeface="GT Pressura" pitchFamily="2" charset="77"/>
                        </a:rPr>
                        <a:t>Talentgericht</a:t>
                      </a:r>
                      <a:r>
                        <a:rPr lang="en-US" sz="1600" b="1" i="0" dirty="0">
                          <a:solidFill>
                            <a:srgbClr val="F5F5F5"/>
                          </a:solidFill>
                          <a:latin typeface="GT Pressura" pitchFamily="2" charset="77"/>
                          <a:cs typeface="GT Pressura" pitchFamily="2" charset="77"/>
                        </a:rPr>
                        <a:t> </a:t>
                      </a:r>
                      <a:r>
                        <a:rPr lang="en-US" sz="1600" b="1" i="0" dirty="0" err="1">
                          <a:solidFill>
                            <a:srgbClr val="F5F5F5"/>
                          </a:solidFill>
                          <a:latin typeface="GT Pressura" pitchFamily="2" charset="77"/>
                          <a:cs typeface="GT Pressura" pitchFamily="2" charset="77"/>
                        </a:rPr>
                        <a:t>werken</a:t>
                      </a:r>
                      <a:endParaRPr lang="en-US" sz="1600" b="1" i="0" dirty="0">
                        <a:solidFill>
                          <a:srgbClr val="F5F5F5"/>
                        </a:solidFill>
                        <a:latin typeface="GT Pressura" pitchFamily="2" charset="77"/>
                        <a:cs typeface="GT Pressura" pitchFamily="2" charset="77"/>
                      </a:endParaRPr>
                    </a:p>
                    <a:p>
                      <a:pPr algn="ctr">
                        <a:lnSpc>
                          <a:spcPts val="2209"/>
                        </a:lnSpc>
                      </a:pPr>
                      <a:r>
                        <a:rPr lang="en-US" sz="1600" b="1" i="0" dirty="0">
                          <a:solidFill>
                            <a:srgbClr val="F5F5F5"/>
                          </a:solidFill>
                          <a:latin typeface="GT Pressura" pitchFamily="2" charset="77"/>
                          <a:cs typeface="GT Pressura" pitchFamily="2" charset="77"/>
                        </a:rPr>
                        <a:t>(</a:t>
                      </a:r>
                      <a:r>
                        <a:rPr lang="en-US" sz="1600" b="1" i="0" dirty="0" err="1">
                          <a:solidFill>
                            <a:srgbClr val="F5F5F5"/>
                          </a:solidFill>
                          <a:latin typeface="GT Pressura" pitchFamily="2" charset="77"/>
                          <a:cs typeface="GT Pressura" pitchFamily="2" charset="77"/>
                        </a:rPr>
                        <a:t>Faciliteren</a:t>
                      </a:r>
                      <a:r>
                        <a:rPr lang="en-US" sz="1600" b="1" i="0" dirty="0">
                          <a:solidFill>
                            <a:srgbClr val="F5F5F5"/>
                          </a:solidFill>
                          <a:latin typeface="GT Pressura" pitchFamily="2" charset="77"/>
                          <a:cs typeface="GT Pressura" pitchFamily="2" charset="77"/>
                        </a:rPr>
                        <a:t>)</a:t>
                      </a: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tx1"/>
                    </a:solidFill>
                  </a:tcPr>
                </a:tc>
                <a:tc>
                  <a:txBody>
                    <a:bodyPr/>
                    <a:lstStyle/>
                    <a:p>
                      <a:pPr algn="ctr">
                        <a:lnSpc>
                          <a:spcPts val="2209"/>
                        </a:lnSpc>
                        <a:defRPr/>
                      </a:pPr>
                      <a:r>
                        <a:rPr lang="en-US" sz="1600" b="1" i="0" dirty="0" err="1">
                          <a:solidFill>
                            <a:srgbClr val="F5F5F5"/>
                          </a:solidFill>
                          <a:latin typeface="GT Pressura" pitchFamily="2" charset="77"/>
                          <a:cs typeface="GT Pressura" pitchFamily="2" charset="77"/>
                        </a:rPr>
                        <a:t>Talentmanagement</a:t>
                      </a:r>
                      <a:endParaRPr lang="en-US" sz="1600" b="1" i="0" dirty="0">
                        <a:solidFill>
                          <a:srgbClr val="F5F5F5"/>
                        </a:solidFill>
                        <a:latin typeface="GT Pressura" pitchFamily="2" charset="77"/>
                        <a:cs typeface="GT Pressura" pitchFamily="2" charset="77"/>
                      </a:endParaRPr>
                    </a:p>
                    <a:p>
                      <a:pPr algn="ctr">
                        <a:lnSpc>
                          <a:spcPts val="2209"/>
                        </a:lnSpc>
                      </a:pPr>
                      <a:r>
                        <a:rPr lang="en-US" sz="1600" b="1" i="0" dirty="0">
                          <a:solidFill>
                            <a:srgbClr val="F5F5F5"/>
                          </a:solidFill>
                          <a:latin typeface="GT Pressura" pitchFamily="2" charset="77"/>
                          <a:cs typeface="GT Pressura" pitchFamily="2" charset="77"/>
                        </a:rPr>
                        <a:t>(Expert)</a:t>
                      </a: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720916">
                <a:tc>
                  <a:txBody>
                    <a:bodyPr/>
                    <a:lstStyle/>
                    <a:p>
                      <a:pPr algn="ctr">
                        <a:lnSpc>
                          <a:spcPts val="2209"/>
                        </a:lnSpc>
                        <a:defRPr/>
                      </a:pPr>
                      <a:r>
                        <a:rPr lang="en-US" sz="1600" b="1" i="0" dirty="0" err="1">
                          <a:solidFill>
                            <a:schemeClr val="bg1"/>
                          </a:solidFill>
                          <a:latin typeface="GT Pressura" pitchFamily="2" charset="77"/>
                          <a:cs typeface="GT Pressura" pitchFamily="2" charset="77"/>
                        </a:rPr>
                        <a:t>Individu</a:t>
                      </a:r>
                      <a:endParaRPr lang="en-US" sz="1600" b="1" i="0" dirty="0">
                        <a:solidFill>
                          <a:schemeClr val="bg1"/>
                        </a:solidFill>
                        <a:latin typeface="GT Pressura" pitchFamily="2" charset="77"/>
                        <a:cs typeface="GT Pressura" pitchFamily="2" charset="77"/>
                      </a:endParaRP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tx1"/>
                    </a:solidFill>
                  </a:tcPr>
                </a:tc>
                <a:tc>
                  <a:txBody>
                    <a:bodyPr/>
                    <a:lstStyle/>
                    <a:p>
                      <a:pPr algn="ctr">
                        <a:lnSpc>
                          <a:spcPts val="2209"/>
                        </a:lnSpc>
                        <a:defRPr/>
                      </a:pPr>
                      <a:r>
                        <a:rPr lang="en-US" sz="1600" b="0" dirty="0" err="1">
                          <a:solidFill>
                            <a:schemeClr val="bg1"/>
                          </a:solidFill>
                          <a:latin typeface="GT Pressura" pitchFamily="2" charset="77"/>
                          <a:cs typeface="GT Pressura" pitchFamily="2" charset="77"/>
                        </a:rPr>
                        <a:t>Werkvormen</a:t>
                      </a:r>
                      <a:r>
                        <a:rPr lang="en-US" sz="1600" b="0" dirty="0">
                          <a:solidFill>
                            <a:schemeClr val="bg1"/>
                          </a:solidFill>
                          <a:latin typeface="GT Pressura" pitchFamily="2" charset="77"/>
                          <a:cs typeface="GT Pressura" pitchFamily="2" charset="77"/>
                        </a:rPr>
                        <a:t>/in-app</a:t>
                      </a: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tx1">
                        <a:lumMod val="60000"/>
                        <a:lumOff val="40000"/>
                      </a:schemeClr>
                    </a:solidFill>
                  </a:tcPr>
                </a:tc>
                <a:tc>
                  <a:txBody>
                    <a:bodyPr/>
                    <a:lstStyle/>
                    <a:p>
                      <a:pPr algn="ctr">
                        <a:lnSpc>
                          <a:spcPts val="2209"/>
                        </a:lnSpc>
                        <a:defRPr/>
                      </a:pPr>
                      <a:endParaRPr lang="en-US" sz="1600" b="0" dirty="0">
                        <a:solidFill>
                          <a:schemeClr val="bg1"/>
                        </a:solidFill>
                        <a:latin typeface="GT Pressura" pitchFamily="2" charset="77"/>
                        <a:cs typeface="GT Pressura" pitchFamily="2" charset="77"/>
                      </a:endParaRP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bg1">
                        <a:lumMod val="95000"/>
                      </a:schemeClr>
                    </a:solidFill>
                  </a:tcPr>
                </a:tc>
                <a:tc>
                  <a:txBody>
                    <a:bodyPr/>
                    <a:lstStyle/>
                    <a:p>
                      <a:pPr algn="ctr">
                        <a:lnSpc>
                          <a:spcPts val="2209"/>
                        </a:lnSpc>
                        <a:defRPr/>
                      </a:pPr>
                      <a:r>
                        <a:rPr lang="en-US" sz="1600" b="0" dirty="0">
                          <a:solidFill>
                            <a:schemeClr val="bg1"/>
                          </a:solidFill>
                          <a:latin typeface="GT Pressura" pitchFamily="2" charset="77"/>
                          <a:cs typeface="GT Pressura" pitchFamily="2" charset="77"/>
                        </a:rPr>
                        <a:t>TMA professional</a:t>
                      </a: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accent6"/>
                    </a:solidFill>
                  </a:tcPr>
                </a:tc>
                <a:extLst>
                  <a:ext uri="{0D108BD9-81ED-4DB2-BD59-A6C34878D82A}">
                    <a16:rowId xmlns:a16="http://schemas.microsoft.com/office/drawing/2014/main" val="10001"/>
                  </a:ext>
                </a:extLst>
              </a:tr>
              <a:tr h="565296">
                <a:tc rowSpan="2">
                  <a:txBody>
                    <a:bodyPr/>
                    <a:lstStyle/>
                    <a:p>
                      <a:pPr algn="ctr">
                        <a:lnSpc>
                          <a:spcPts val="2209"/>
                        </a:lnSpc>
                        <a:defRPr/>
                      </a:pPr>
                      <a:r>
                        <a:rPr lang="en-US" sz="1600" b="1" i="0" dirty="0">
                          <a:solidFill>
                            <a:schemeClr val="bg1"/>
                          </a:solidFill>
                          <a:latin typeface="GT Pressura" pitchFamily="2" charset="77"/>
                          <a:cs typeface="GT Pressura" pitchFamily="2" charset="77"/>
                        </a:rPr>
                        <a:t>Team</a:t>
                      </a:r>
                    </a:p>
                  </a:txBody>
                  <a:tcPr marL="193572" marR="193572" marT="193572" marB="193572"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tx1"/>
                    </a:solidFill>
                  </a:tcPr>
                </a:tc>
                <a:tc rowSpan="2">
                  <a:txBody>
                    <a:bodyPr/>
                    <a:lstStyle/>
                    <a:p>
                      <a:pPr algn="ctr">
                        <a:lnSpc>
                          <a:spcPts val="2209"/>
                        </a:lnSpc>
                        <a:defRPr/>
                      </a:pPr>
                      <a:r>
                        <a:rPr lang="en-US" sz="1600" b="0" dirty="0" err="1">
                          <a:solidFill>
                            <a:schemeClr val="bg1"/>
                          </a:solidFill>
                          <a:latin typeface="GT Pressura" pitchFamily="2" charset="77"/>
                          <a:cs typeface="GT Pressura" pitchFamily="2" charset="77"/>
                        </a:rPr>
                        <a:t>Werkvormen</a:t>
                      </a:r>
                      <a:r>
                        <a:rPr lang="en-US" sz="1600" b="0" dirty="0">
                          <a:solidFill>
                            <a:schemeClr val="bg1"/>
                          </a:solidFill>
                          <a:latin typeface="GT Pressura" pitchFamily="2" charset="77"/>
                          <a:cs typeface="GT Pressura" pitchFamily="2" charset="77"/>
                        </a:rPr>
                        <a:t>/in-app</a:t>
                      </a:r>
                    </a:p>
                  </a:txBody>
                  <a:tcPr marL="193572" marR="193572" marT="193572" marB="193572"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tx1">
                        <a:lumMod val="60000"/>
                        <a:lumOff val="40000"/>
                      </a:schemeClr>
                    </a:solidFill>
                  </a:tcPr>
                </a:tc>
                <a:tc>
                  <a:txBody>
                    <a:bodyPr/>
                    <a:lstStyle/>
                    <a:p>
                      <a:pPr algn="ctr">
                        <a:lnSpc>
                          <a:spcPts val="2209"/>
                        </a:lnSpc>
                        <a:defRPr/>
                      </a:pPr>
                      <a:r>
                        <a:rPr lang="en-US" sz="1600" b="0" dirty="0" err="1">
                          <a:solidFill>
                            <a:schemeClr val="bg1"/>
                          </a:solidFill>
                          <a:latin typeface="GT Pressura" pitchFamily="2" charset="77"/>
                          <a:cs typeface="GT Pressura" pitchFamily="2" charset="77"/>
                        </a:rPr>
                        <a:t>Teamfacilitator</a:t>
                      </a:r>
                      <a:endParaRPr lang="en-US" sz="1600" b="0" dirty="0">
                        <a:solidFill>
                          <a:schemeClr val="bg1"/>
                        </a:solidFill>
                        <a:latin typeface="GT Pressura" pitchFamily="2" charset="77"/>
                        <a:cs typeface="GT Pressura" pitchFamily="2" charset="77"/>
                      </a:endParaRP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bg1">
                        <a:lumMod val="75000"/>
                      </a:schemeClr>
                    </a:solidFill>
                  </a:tcPr>
                </a:tc>
                <a:tc rowSpan="2">
                  <a:txBody>
                    <a:bodyPr/>
                    <a:lstStyle/>
                    <a:p>
                      <a:pPr algn="ctr">
                        <a:lnSpc>
                          <a:spcPts val="2209"/>
                        </a:lnSpc>
                        <a:defRPr/>
                      </a:pPr>
                      <a:r>
                        <a:rPr lang="en-US" sz="1600" b="0" dirty="0">
                          <a:solidFill>
                            <a:schemeClr val="bg1"/>
                          </a:solidFill>
                          <a:latin typeface="GT Pressura" pitchFamily="2" charset="77"/>
                          <a:cs typeface="GT Pressura" pitchFamily="2" charset="77"/>
                        </a:rPr>
                        <a:t>TMA team professional</a:t>
                      </a:r>
                    </a:p>
                  </a:txBody>
                  <a:tcPr marL="193572" marR="193572" marT="193572" marB="193572"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accent6"/>
                    </a:solidFill>
                  </a:tcPr>
                </a:tc>
                <a:extLst>
                  <a:ext uri="{0D108BD9-81ED-4DB2-BD59-A6C34878D82A}">
                    <a16:rowId xmlns:a16="http://schemas.microsoft.com/office/drawing/2014/main" val="10002"/>
                  </a:ext>
                </a:extLst>
              </a:tr>
              <a:tr h="860980">
                <a:tc vMerge="1">
                  <a:txBody>
                    <a:bodyPr/>
                    <a:lstStyle/>
                    <a:p>
                      <a:pPr algn="ctr">
                        <a:lnSpc>
                          <a:spcPts val="2209"/>
                        </a:lnSpc>
                        <a:defRPr/>
                      </a:pPr>
                      <a:r>
                        <a:rPr lang="en-US" sz="1578">
                          <a:solidFill>
                            <a:srgbClr val="404040"/>
                          </a:solidFill>
                          <a:latin typeface="DM Sans Bold"/>
                        </a:rPr>
                        <a:t>Team</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vMerge="1">
                  <a:txBody>
                    <a:bodyPr/>
                    <a:lstStyle/>
                    <a:p>
                      <a:pPr algn="ctr">
                        <a:lnSpc>
                          <a:spcPts val="2209"/>
                        </a:lnSpc>
                        <a:defRPr/>
                      </a:pPr>
                      <a:r>
                        <a:rPr lang="en-US" sz="1578">
                          <a:solidFill>
                            <a:srgbClr val="404040"/>
                          </a:solidFill>
                          <a:latin typeface="DM Sans Bold"/>
                        </a:rPr>
                        <a:t>werkvormen/in-app</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5C9"/>
                    </a:solidFill>
                  </a:tcPr>
                </a:tc>
                <a:tc>
                  <a:txBody>
                    <a:bodyPr/>
                    <a:lstStyle/>
                    <a:p>
                      <a:pPr algn="ctr">
                        <a:lnSpc>
                          <a:spcPts val="2209"/>
                        </a:lnSpc>
                        <a:defRPr/>
                      </a:pPr>
                      <a:r>
                        <a:rPr lang="en-US" sz="1600" b="0" dirty="0" err="1">
                          <a:solidFill>
                            <a:schemeClr val="bg1"/>
                          </a:solidFill>
                          <a:latin typeface="GT Pressura" pitchFamily="2" charset="77"/>
                          <a:cs typeface="GT Pressura" pitchFamily="2" charset="77"/>
                        </a:rPr>
                        <a:t>Leidinggeven</a:t>
                      </a:r>
                      <a:r>
                        <a:rPr lang="en-US" sz="1600" b="0" dirty="0">
                          <a:solidFill>
                            <a:schemeClr val="bg1"/>
                          </a:solidFill>
                          <a:latin typeface="GT Pressura" pitchFamily="2" charset="77"/>
                          <a:cs typeface="GT Pressura" pitchFamily="2" charset="77"/>
                        </a:rPr>
                        <a:t> </a:t>
                      </a:r>
                      <a:r>
                        <a:rPr lang="en-US" sz="1600" b="0" dirty="0" err="1">
                          <a:solidFill>
                            <a:schemeClr val="bg1"/>
                          </a:solidFill>
                          <a:latin typeface="GT Pressura" pitchFamily="2" charset="77"/>
                          <a:cs typeface="GT Pressura" pitchFamily="2" charset="77"/>
                        </a:rPr>
                        <a:t>aan</a:t>
                      </a:r>
                      <a:r>
                        <a:rPr lang="en-US" sz="1600" b="0" dirty="0">
                          <a:solidFill>
                            <a:schemeClr val="bg1"/>
                          </a:solidFill>
                          <a:latin typeface="GT Pressura" pitchFamily="2" charset="77"/>
                          <a:cs typeface="GT Pressura" pitchFamily="2" charset="77"/>
                        </a:rPr>
                        <a:t> talent!</a:t>
                      </a: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bg1">
                        <a:lumMod val="75000"/>
                      </a:schemeClr>
                    </a:solidFill>
                  </a:tcPr>
                </a:tc>
                <a:tc vMerge="1">
                  <a:txBody>
                    <a:bodyPr/>
                    <a:lstStyle/>
                    <a:p>
                      <a:pPr algn="ctr">
                        <a:lnSpc>
                          <a:spcPts val="2209"/>
                        </a:lnSpc>
                        <a:defRPr/>
                      </a:pPr>
                      <a:r>
                        <a:rPr lang="en-US" sz="1578">
                          <a:solidFill>
                            <a:srgbClr val="404040"/>
                          </a:solidFill>
                          <a:latin typeface="DM Sans Bold"/>
                        </a:rPr>
                        <a:t>TMA Team Professional Certificeringstraining</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CFAC"/>
                    </a:solidFill>
                  </a:tcPr>
                </a:tc>
                <a:extLst>
                  <a:ext uri="{0D108BD9-81ED-4DB2-BD59-A6C34878D82A}">
                    <a16:rowId xmlns:a16="http://schemas.microsoft.com/office/drawing/2014/main" val="10003"/>
                  </a:ext>
                </a:extLst>
              </a:tr>
              <a:tr h="1156664">
                <a:tc rowSpan="2">
                  <a:txBody>
                    <a:bodyPr/>
                    <a:lstStyle/>
                    <a:p>
                      <a:pPr algn="ctr">
                        <a:lnSpc>
                          <a:spcPts val="2209"/>
                        </a:lnSpc>
                        <a:defRPr/>
                      </a:pPr>
                      <a:r>
                        <a:rPr lang="en-US" sz="1600" b="1" i="0" dirty="0" err="1">
                          <a:solidFill>
                            <a:schemeClr val="bg1"/>
                          </a:solidFill>
                          <a:latin typeface="GT Pressura" pitchFamily="2" charset="77"/>
                          <a:cs typeface="GT Pressura" pitchFamily="2" charset="77"/>
                        </a:rPr>
                        <a:t>Organisatie</a:t>
                      </a:r>
                      <a:endParaRPr lang="en-US" sz="1600" b="1" i="0" dirty="0">
                        <a:solidFill>
                          <a:schemeClr val="bg1"/>
                        </a:solidFill>
                        <a:latin typeface="GT Pressura" pitchFamily="2" charset="77"/>
                        <a:cs typeface="GT Pressura" pitchFamily="2" charset="77"/>
                      </a:endParaRP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tx1"/>
                    </a:solidFill>
                  </a:tcPr>
                </a:tc>
                <a:tc rowSpan="2">
                  <a:txBody>
                    <a:bodyPr/>
                    <a:lstStyle/>
                    <a:p>
                      <a:pPr algn="ctr">
                        <a:lnSpc>
                          <a:spcPts val="2209"/>
                        </a:lnSpc>
                        <a:defRPr/>
                      </a:pPr>
                      <a:endParaRPr lang="en-US" sz="1600" b="0" dirty="0">
                        <a:solidFill>
                          <a:srgbClr val="9D9D9C"/>
                        </a:solidFill>
                        <a:latin typeface="GT Pressura" pitchFamily="2" charset="77"/>
                        <a:cs typeface="GT Pressura" pitchFamily="2" charset="77"/>
                      </a:endParaRP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bg1">
                        <a:lumMod val="95000"/>
                      </a:schemeClr>
                    </a:solidFill>
                  </a:tcPr>
                </a:tc>
                <a:tc rowSpan="2">
                  <a:txBody>
                    <a:bodyPr/>
                    <a:lstStyle/>
                    <a:p>
                      <a:pPr algn="ctr">
                        <a:lnSpc>
                          <a:spcPts val="2209"/>
                        </a:lnSpc>
                        <a:defRPr/>
                      </a:pPr>
                      <a:endParaRPr lang="en-US" sz="1600" b="0" dirty="0">
                        <a:solidFill>
                          <a:srgbClr val="9D9D9C"/>
                        </a:solidFill>
                        <a:latin typeface="GT Pressura" pitchFamily="2" charset="77"/>
                        <a:cs typeface="GT Pressura" pitchFamily="2" charset="77"/>
                      </a:endParaRP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bg1">
                        <a:lumMod val="95000"/>
                      </a:schemeClr>
                    </a:solidFill>
                  </a:tcPr>
                </a:tc>
                <a:tc>
                  <a:txBody>
                    <a:bodyPr/>
                    <a:lstStyle/>
                    <a:p>
                      <a:pPr marL="0" marR="0" lvl="0" indent="0" algn="ctr" defTabSz="1507023" rtl="0" eaLnBrk="1" fontAlgn="auto" latinLnBrk="0" hangingPunct="1">
                        <a:lnSpc>
                          <a:spcPts val="2209"/>
                        </a:lnSpc>
                        <a:spcBef>
                          <a:spcPts val="0"/>
                        </a:spcBef>
                        <a:spcAft>
                          <a:spcPts val="0"/>
                        </a:spcAft>
                        <a:buClrTx/>
                        <a:buSzTx/>
                        <a:buFontTx/>
                        <a:buNone/>
                        <a:tabLst/>
                        <a:defRPr/>
                      </a:pPr>
                      <a:r>
                        <a:rPr lang="en-US" sz="1600" b="0" dirty="0">
                          <a:solidFill>
                            <a:schemeClr val="bg1"/>
                          </a:solidFill>
                          <a:latin typeface="GT Pressura" pitchFamily="2" charset="77"/>
                          <a:cs typeface="GT Pressura" pitchFamily="2" charset="77"/>
                        </a:rPr>
                        <a:t>TMA talent management professional</a:t>
                      </a: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r h="565296">
                <a:tc vMerge="1">
                  <a:txBody>
                    <a:bodyPr/>
                    <a:lstStyle/>
                    <a:p>
                      <a:endParaRPr lang="nl-NL"/>
                    </a:p>
                  </a:txBody>
                  <a:tcPr/>
                </a:tc>
                <a:tc vMerge="1">
                  <a:txBody>
                    <a:bodyPr/>
                    <a:lstStyle/>
                    <a:p>
                      <a:endParaRPr lang="nl-NL"/>
                    </a:p>
                  </a:txBody>
                  <a:tcPr/>
                </a:tc>
                <a:tc vMerge="1">
                  <a:txBody>
                    <a:bodyPr/>
                    <a:lstStyle/>
                    <a:p>
                      <a:endParaRPr lang="nl-NL"/>
                    </a:p>
                  </a:txBody>
                  <a:tcPr/>
                </a:tc>
                <a:tc>
                  <a:txBody>
                    <a:bodyPr/>
                    <a:lstStyle/>
                    <a:p>
                      <a:pPr marL="0" marR="0" lvl="0" indent="0" algn="ctr" defTabSz="1507023" rtl="0" eaLnBrk="1" fontAlgn="auto" latinLnBrk="0" hangingPunct="1">
                        <a:lnSpc>
                          <a:spcPts val="2209"/>
                        </a:lnSpc>
                        <a:spcBef>
                          <a:spcPts val="0"/>
                        </a:spcBef>
                        <a:spcAft>
                          <a:spcPts val="0"/>
                        </a:spcAft>
                        <a:buClrTx/>
                        <a:buSzTx/>
                        <a:buFontTx/>
                        <a:buNone/>
                        <a:tabLst/>
                        <a:defRPr/>
                      </a:pPr>
                      <a:r>
                        <a:rPr lang="en-US" sz="1600" b="0" dirty="0" err="1">
                          <a:solidFill>
                            <a:schemeClr val="bg1"/>
                          </a:solidFill>
                          <a:latin typeface="GT Pressura" pitchFamily="2" charset="77"/>
                          <a:cs typeface="GT Pressura" pitchFamily="2" charset="77"/>
                        </a:rPr>
                        <a:t>Gevalideerde</a:t>
                      </a:r>
                      <a:r>
                        <a:rPr lang="en-US" sz="1600" b="0" dirty="0">
                          <a:solidFill>
                            <a:schemeClr val="bg1"/>
                          </a:solidFill>
                          <a:latin typeface="GT Pressura" pitchFamily="2" charset="77"/>
                          <a:cs typeface="GT Pressura" pitchFamily="2" charset="77"/>
                        </a:rPr>
                        <a:t> </a:t>
                      </a:r>
                      <a:r>
                        <a:rPr lang="en-US" sz="1600" b="0" dirty="0" err="1">
                          <a:solidFill>
                            <a:schemeClr val="bg1"/>
                          </a:solidFill>
                          <a:latin typeface="GT Pressura" pitchFamily="2" charset="77"/>
                          <a:cs typeface="GT Pressura" pitchFamily="2" charset="77"/>
                        </a:rPr>
                        <a:t>profielen</a:t>
                      </a:r>
                      <a:endParaRPr lang="en-US" sz="1600" b="0" dirty="0">
                        <a:solidFill>
                          <a:schemeClr val="bg1"/>
                        </a:solidFill>
                        <a:latin typeface="GT Pressura" pitchFamily="2" charset="77"/>
                        <a:cs typeface="GT Pressura" pitchFamily="2" charset="77"/>
                      </a:endParaRPr>
                    </a:p>
                  </a:txBody>
                  <a:tcPr marL="138526" marR="138526" marT="138526" marB="138526" anchor="ctr">
                    <a:lnL w="76200" cap="flat" cmpd="sng" algn="ctr">
                      <a:solidFill>
                        <a:srgbClr val="F5F5F5"/>
                      </a:solidFill>
                      <a:prstDash val="solid"/>
                      <a:round/>
                      <a:headEnd type="none" w="med" len="med"/>
                      <a:tailEnd type="none" w="med" len="med"/>
                    </a:lnL>
                    <a:lnR w="76200" cap="flat" cmpd="sng" algn="ctr">
                      <a:solidFill>
                        <a:srgbClr val="F5F5F5"/>
                      </a:solidFill>
                      <a:prstDash val="solid"/>
                      <a:round/>
                      <a:headEnd type="none" w="med" len="med"/>
                      <a:tailEnd type="none" w="med" len="med"/>
                    </a:lnR>
                    <a:lnT w="76200" cap="flat" cmpd="sng" algn="ctr">
                      <a:solidFill>
                        <a:srgbClr val="F5F5F5"/>
                      </a:solidFill>
                      <a:prstDash val="solid"/>
                      <a:round/>
                      <a:headEnd type="none" w="med" len="med"/>
                      <a:tailEnd type="none" w="med" len="med"/>
                    </a:lnT>
                    <a:lnB w="76200" cap="flat" cmpd="sng" algn="ctr">
                      <a:solidFill>
                        <a:srgbClr val="F5F5F5"/>
                      </a:solidFill>
                      <a:prstDash val="solid"/>
                      <a:round/>
                      <a:headEnd type="none" w="med" len="med"/>
                      <a:tailEnd type="none" w="med" len="med"/>
                    </a:lnB>
                    <a:solidFill>
                      <a:schemeClr val="accent6"/>
                    </a:solidFill>
                  </a:tcPr>
                </a:tc>
                <a:extLst>
                  <a:ext uri="{0D108BD9-81ED-4DB2-BD59-A6C34878D82A}">
                    <a16:rowId xmlns:a16="http://schemas.microsoft.com/office/drawing/2014/main" val="4058274450"/>
                  </a:ext>
                </a:extLst>
              </a:tr>
            </a:tbl>
          </a:graphicData>
        </a:graphic>
      </p:graphicFrame>
      <p:sp>
        <p:nvSpPr>
          <p:cNvPr id="2" name="Titel 1">
            <a:extLst>
              <a:ext uri="{FF2B5EF4-FFF2-40B4-BE49-F238E27FC236}">
                <a16:creationId xmlns:a16="http://schemas.microsoft.com/office/drawing/2014/main" id="{10402A57-19DE-7B61-4CF8-66901BA0EF01}"/>
              </a:ext>
            </a:extLst>
          </p:cNvPr>
          <p:cNvSpPr>
            <a:spLocks noGrp="1"/>
          </p:cNvSpPr>
          <p:nvPr>
            <p:ph type="title"/>
          </p:nvPr>
        </p:nvSpPr>
        <p:spPr>
          <a:xfrm>
            <a:off x="376518" y="365125"/>
            <a:ext cx="11446136" cy="627949"/>
          </a:xfrm>
        </p:spPr>
        <p:txBody>
          <a:bodyPr>
            <a:normAutofit fontScale="90000"/>
          </a:bodyPr>
          <a:lstStyle/>
          <a:p>
            <a:r>
              <a:rPr lang="nl-NL" dirty="0"/>
              <a:t>De bollen en de matrix</a:t>
            </a:r>
          </a:p>
        </p:txBody>
      </p:sp>
      <p:sp>
        <p:nvSpPr>
          <p:cNvPr id="5" name="Ovaal 4">
            <a:extLst>
              <a:ext uri="{FF2B5EF4-FFF2-40B4-BE49-F238E27FC236}">
                <a16:creationId xmlns:a16="http://schemas.microsoft.com/office/drawing/2014/main" id="{A4A23DD2-BC77-933E-7EA9-8F090376CDA3}"/>
              </a:ext>
            </a:extLst>
          </p:cNvPr>
          <p:cNvSpPr/>
          <p:nvPr/>
        </p:nvSpPr>
        <p:spPr>
          <a:xfrm>
            <a:off x="376238" y="1136279"/>
            <a:ext cx="2046328" cy="2046328"/>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nl-NL" dirty="0">
                <a:latin typeface="GT Pressura" pitchFamily="2" charset="77"/>
                <a:cs typeface="GT Pressura" pitchFamily="2" charset="77"/>
              </a:rPr>
              <a:t>Persoonlijke en talent ontwikkeling</a:t>
            </a:r>
          </a:p>
        </p:txBody>
      </p:sp>
    </p:spTree>
    <p:extLst>
      <p:ext uri="{BB962C8B-B14F-4D97-AF65-F5344CB8AC3E}">
        <p14:creationId xmlns:p14="http://schemas.microsoft.com/office/powerpoint/2010/main" val="136686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Aangepast 1">
      <a:dk1>
        <a:srgbClr val="9C9C9C"/>
      </a:dk1>
      <a:lt1>
        <a:srgbClr val="FFFFFF"/>
      </a:lt1>
      <a:dk2>
        <a:srgbClr val="9D9D9D"/>
      </a:dk2>
      <a:lt2>
        <a:srgbClr val="EAEAEA"/>
      </a:lt2>
      <a:accent1>
        <a:srgbClr val="0085C8"/>
      </a:accent1>
      <a:accent2>
        <a:srgbClr val="EE7351"/>
      </a:accent2>
      <a:accent3>
        <a:srgbClr val="AFCC46"/>
      </a:accent3>
      <a:accent4>
        <a:srgbClr val="FFC000"/>
      </a:accent4>
      <a:accent5>
        <a:srgbClr val="D24191"/>
      </a:accent5>
      <a:accent6>
        <a:srgbClr val="44B17F"/>
      </a:accent6>
      <a:hlink>
        <a:srgbClr val="0085C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wrap="square" rtlCol="0" anchor="ctr">
        <a:noAutofit/>
      </a:bodyP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260</TotalTime>
  <Words>770</Words>
  <Application>Microsoft Macintosh PowerPoint</Application>
  <PresentationFormat>Breedbeeld</PresentationFormat>
  <Paragraphs>169</Paragraphs>
  <Slides>18</Slides>
  <Notes>14</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18</vt:i4>
      </vt:variant>
    </vt:vector>
  </HeadingPairs>
  <TitlesOfParts>
    <vt:vector size="25" baseType="lpstr">
      <vt:lpstr>Calibri</vt:lpstr>
      <vt:lpstr>GT Pressura Text</vt:lpstr>
      <vt:lpstr>GT Pressura</vt:lpstr>
      <vt:lpstr>Helvetica Neue</vt:lpstr>
      <vt:lpstr>Aptos</vt:lpstr>
      <vt:lpstr>Arial</vt:lpstr>
      <vt:lpstr>Kantoorthema</vt:lpstr>
      <vt:lpstr>“Van Curatief naar Amplitief”</vt:lpstr>
      <vt:lpstr>Wat is de academy?</vt:lpstr>
      <vt:lpstr>Van Curatief naar Amplitief?  Van Expert naar Talent Management</vt:lpstr>
      <vt:lpstr>De bollen van TMA</vt:lpstr>
      <vt:lpstr>In welke bol past jouw dienstverlening het best?</vt:lpstr>
      <vt:lpstr>Trainingsmatrix</vt:lpstr>
      <vt:lpstr>De bollen en de matrix</vt:lpstr>
      <vt:lpstr>Module talent ontwikkeling, werkvormen in-app</vt:lpstr>
      <vt:lpstr>De bollen en de matrix</vt:lpstr>
      <vt:lpstr>TMA professional &amp; TMA team pro</vt:lpstr>
      <vt:lpstr>De bollen en de matrix</vt:lpstr>
      <vt:lpstr>Leidinggeven aan Talent &amp; Teamfacilitator</vt:lpstr>
      <vt:lpstr>De bollen en de matrix</vt:lpstr>
      <vt:lpstr>Gevalideerde profielen en TMA talent Manager</vt:lpstr>
      <vt:lpstr>Op welke niveaus wordt TMA ingezet bij onze klanten?</vt:lpstr>
      <vt:lpstr>Wat ga jij morgen anders doen en wat heb je nodig?</vt:lpstr>
      <vt:lpstr>Rollen i.r.t. trainingen</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Jacinta Breijer</dc:creator>
  <cp:lastModifiedBy>Mart</cp:lastModifiedBy>
  <cp:revision>15</cp:revision>
  <dcterms:created xsi:type="dcterms:W3CDTF">2024-02-07T13:45:23Z</dcterms:created>
  <dcterms:modified xsi:type="dcterms:W3CDTF">2024-03-04T15:44:52Z</dcterms:modified>
</cp:coreProperties>
</file>